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7" r:id="rId7"/>
    <p:sldId id="268" r:id="rId8"/>
    <p:sldId id="261" r:id="rId9"/>
    <p:sldId id="269" r:id="rId10"/>
    <p:sldId id="263" r:id="rId11"/>
    <p:sldId id="260" r:id="rId12"/>
    <p:sldId id="270" r:id="rId13"/>
    <p:sldId id="264" r:id="rId14"/>
    <p:sldId id="272" r:id="rId15"/>
    <p:sldId id="273" r:id="rId16"/>
    <p:sldId id="271" r:id="rId17"/>
    <p:sldId id="274" r:id="rId18"/>
    <p:sldId id="275" r:id="rId19"/>
    <p:sldId id="276" r:id="rId20"/>
    <p:sldId id="277" r:id="rId21"/>
    <p:sldId id="278" r:id="rId22"/>
    <p:sldId id="265" r:id="rId23"/>
    <p:sldId id="279" r:id="rId24"/>
    <p:sldId id="280" r:id="rId25"/>
    <p:sldId id="281" r:id="rId26"/>
    <p:sldId id="282" r:id="rId27"/>
    <p:sldId id="283" r:id="rId28"/>
    <p:sldId id="284" r:id="rId29"/>
    <p:sldId id="285" r:id="rId30"/>
    <p:sldId id="286" r:id="rId31"/>
    <p:sldId id="287" r:id="rId32"/>
    <p:sldId id="289" r:id="rId33"/>
    <p:sldId id="290" r:id="rId34"/>
    <p:sldId id="288" r:id="rId35"/>
    <p:sldId id="291" r:id="rId36"/>
    <p:sldId id="292" r:id="rId37"/>
    <p:sldId id="293" r:id="rId38"/>
    <p:sldId id="294" r:id="rId39"/>
    <p:sldId id="295" r:id="rId40"/>
    <p:sldId id="296" r:id="rId41"/>
    <p:sldId id="266" r:id="rId42"/>
    <p:sldId id="297" r:id="rId43"/>
    <p:sldId id="298" r:id="rId44"/>
    <p:sldId id="299" r:id="rId4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3843D-01E4-450F-9A61-172700F764B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DD59C97E-AE88-4C9F-BDA4-6FDA4F473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CD59F190-18B8-40F1-9B94-F099879BE543}"/>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249B80E8-BAA4-452E-BBF5-BA4DEC70F06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05F37B8-3774-4A1D-9875-DAA0AA24798E}"/>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158582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79833F-9432-478C-AE00-47DA275BA469}"/>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1F9A009-052C-43A5-99B7-09B7DC500A7E}"/>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7ABB0F04-4A80-4824-A619-7B8F49133DB2}"/>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3A772509-0C95-4333-A260-0295B6E6F94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7C14577-2F17-4735-8C87-64705ACF01FF}"/>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78762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31C5187-0D2A-48E2-90B6-281DD6D5B46E}"/>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649F550C-2AC5-43A5-A2B2-EBF5FB129778}"/>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D28D4E7C-772F-4F78-A436-AF557D450549}"/>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7253A8B3-6916-459E-9881-8F9BA6CF2F6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50EE18B-EEB8-49B4-BA92-C21993BAB46A}"/>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70905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3CA629-5A8E-4713-8E62-B0DF59442E9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55C946D-A5F5-4C93-B9AA-0C43BE210B90}"/>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68E98CB-BF02-48E5-ABFA-FDA5CA461F4B}"/>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4E2B5C05-226A-4E25-97B7-E55F4FB80FB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D73765A8-65ED-4172-97FC-54698B26D0EA}"/>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347157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BD921-E676-4CD5-985D-66BF3A3E4E8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3BA6D4AD-6A74-4661-A119-78C1762EB4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FCE0EF09-F8AB-416D-B337-1BB27F942225}"/>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6422CA64-62A2-4684-9C23-7D0E53703DA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0024EFD-A8C2-4F36-8038-6FDFB3A9AFEB}"/>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138821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58AC08-AA5F-4862-A9EC-2E80C14AC77B}"/>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062DD5A3-4B1B-4ACB-9237-18A5CA4AF302}"/>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5A27E536-5073-4951-AB47-F91525EB47C9}"/>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FE354392-8121-49B5-B0DF-B6F98ADD9C1F}"/>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6" name="Tijdelijke aanduiding voor voettekst 5">
            <a:extLst>
              <a:ext uri="{FF2B5EF4-FFF2-40B4-BE49-F238E27FC236}">
                <a16:creationId xmlns:a16="http://schemas.microsoft.com/office/drawing/2014/main" id="{94F7579B-0A60-4417-ACDE-84D23A5A4CE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898619A5-85DC-47B6-A64F-D69C3F2DD5CF}"/>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3814826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5417C-944D-453F-AC97-F0AA49F76EBB}"/>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D93D04B6-BD0E-4B37-A2CE-CC19234A9C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60921208-D37E-4B09-9923-26C6FFBA9518}"/>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1D25B5E6-C76D-4068-BAED-657E062388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3B908496-9327-4CF0-A56B-A0074E05AAE6}"/>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FA3821D5-A476-4EE2-9D15-DE2D17CE6080}"/>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8" name="Tijdelijke aanduiding voor voettekst 7">
            <a:extLst>
              <a:ext uri="{FF2B5EF4-FFF2-40B4-BE49-F238E27FC236}">
                <a16:creationId xmlns:a16="http://schemas.microsoft.com/office/drawing/2014/main" id="{3E31DEF2-6E2E-4233-B0F0-7A810492BCCC}"/>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F3BA6C8F-90B8-4EDE-8558-013F684AB764}"/>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378100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8DE3DE-07A5-42F1-9B50-6742EAF21AD1}"/>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57CF972B-AE52-45C0-979A-DA630937D385}"/>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4" name="Tijdelijke aanduiding voor voettekst 3">
            <a:extLst>
              <a:ext uri="{FF2B5EF4-FFF2-40B4-BE49-F238E27FC236}">
                <a16:creationId xmlns:a16="http://schemas.microsoft.com/office/drawing/2014/main" id="{562D83E2-A080-4D08-8094-2DD0357D1AE0}"/>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544D0498-004B-42B5-897C-18928A3521C5}"/>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190966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8387230-5E31-4A5B-ADC0-9824E3FD6F5F}"/>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3" name="Tijdelijke aanduiding voor voettekst 2">
            <a:extLst>
              <a:ext uri="{FF2B5EF4-FFF2-40B4-BE49-F238E27FC236}">
                <a16:creationId xmlns:a16="http://schemas.microsoft.com/office/drawing/2014/main" id="{AC742A10-FE94-4B32-8BD3-A3308C6F3DE0}"/>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0EE944DA-C501-47F7-9317-797531BC17FD}"/>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282413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75D776-F98C-4413-94A7-167433D7EAE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F28CEE1C-E451-4988-BE7D-C6D3ED76D9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6B417C8-A903-448F-B981-002E8FBFC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351C8CF-AB37-482A-8146-C7DAED87FE1E}"/>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6" name="Tijdelijke aanduiding voor voettekst 5">
            <a:extLst>
              <a:ext uri="{FF2B5EF4-FFF2-40B4-BE49-F238E27FC236}">
                <a16:creationId xmlns:a16="http://schemas.microsoft.com/office/drawing/2014/main" id="{C785A698-E7F7-48F5-846E-BE459E58C35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67D48C1B-9BBC-4A6A-B519-36558C3D9FE6}"/>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365184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95FAB0-0A54-403D-8D34-32B13B04FB2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1DA3B6B-C7AA-4DC6-99A5-110ECF0ED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83CB123C-05C4-4244-BFFB-493BFA92C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1B7B877-2422-43A1-AEB7-34BC7B14A403}"/>
              </a:ext>
            </a:extLst>
          </p:cNvPr>
          <p:cNvSpPr>
            <a:spLocks noGrp="1"/>
          </p:cNvSpPr>
          <p:nvPr>
            <p:ph type="dt" sz="half" idx="10"/>
          </p:nvPr>
        </p:nvSpPr>
        <p:spPr/>
        <p:txBody>
          <a:bodyPr/>
          <a:lstStyle/>
          <a:p>
            <a:fld id="{3597E2CF-CD64-4E0B-9A81-BA0FB66B0456}" type="datetimeFigureOut">
              <a:rPr lang="nl-BE" smtClean="0"/>
              <a:t>22/05/2019</a:t>
            </a:fld>
            <a:endParaRPr lang="nl-BE"/>
          </a:p>
        </p:txBody>
      </p:sp>
      <p:sp>
        <p:nvSpPr>
          <p:cNvPr id="6" name="Tijdelijke aanduiding voor voettekst 5">
            <a:extLst>
              <a:ext uri="{FF2B5EF4-FFF2-40B4-BE49-F238E27FC236}">
                <a16:creationId xmlns:a16="http://schemas.microsoft.com/office/drawing/2014/main" id="{AC9D4F13-C458-401E-AFEA-2FEABDD7AA5E}"/>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DA2F9A6-1FCB-49CB-A33C-1B71087CF6B3}"/>
              </a:ext>
            </a:extLst>
          </p:cNvPr>
          <p:cNvSpPr>
            <a:spLocks noGrp="1"/>
          </p:cNvSpPr>
          <p:nvPr>
            <p:ph type="sldNum" sz="quarter" idx="12"/>
          </p:nvPr>
        </p:nvSpPr>
        <p:spPr/>
        <p:txBody>
          <a:bodyPr/>
          <a:lstStyle/>
          <a:p>
            <a:fld id="{D14A9A2A-564D-418F-8A07-EBCB818AF910}" type="slidenum">
              <a:rPr lang="nl-BE" smtClean="0"/>
              <a:t>‹nr.›</a:t>
            </a:fld>
            <a:endParaRPr lang="nl-BE"/>
          </a:p>
        </p:txBody>
      </p:sp>
    </p:spTree>
    <p:extLst>
      <p:ext uri="{BB962C8B-B14F-4D97-AF65-F5344CB8AC3E}">
        <p14:creationId xmlns:p14="http://schemas.microsoft.com/office/powerpoint/2010/main" val="148542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CDB76E5-1F0B-43F4-89E0-E4FED461C5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AE6197E-704C-4EEE-B576-CD1BDFB8E7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57F9BB0-F908-43E5-9ED3-28F8F71B8F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7E2CF-CD64-4E0B-9A81-BA0FB66B0456}" type="datetimeFigureOut">
              <a:rPr lang="nl-BE" smtClean="0"/>
              <a:t>22/05/2019</a:t>
            </a:fld>
            <a:endParaRPr lang="nl-BE"/>
          </a:p>
        </p:txBody>
      </p:sp>
      <p:sp>
        <p:nvSpPr>
          <p:cNvPr id="5" name="Tijdelijke aanduiding voor voettekst 4">
            <a:extLst>
              <a:ext uri="{FF2B5EF4-FFF2-40B4-BE49-F238E27FC236}">
                <a16:creationId xmlns:a16="http://schemas.microsoft.com/office/drawing/2014/main" id="{9CB92F63-9D3A-4430-896B-0DA43B867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A3645B28-7DF3-4EC7-B577-E65ECDCE51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A9A2A-564D-418F-8A07-EBCB818AF910}" type="slidenum">
              <a:rPr lang="nl-BE" smtClean="0"/>
              <a:t>‹nr.›</a:t>
            </a:fld>
            <a:endParaRPr lang="nl-BE"/>
          </a:p>
        </p:txBody>
      </p:sp>
    </p:spTree>
    <p:extLst>
      <p:ext uri="{BB962C8B-B14F-4D97-AF65-F5344CB8AC3E}">
        <p14:creationId xmlns:p14="http://schemas.microsoft.com/office/powerpoint/2010/main" val="1231780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17D228A-66C7-4D71-9CD5-FA437E53B671}"/>
              </a:ext>
            </a:extLst>
          </p:cNvPr>
          <p:cNvPicPr>
            <a:picLocks noChangeAspect="1"/>
          </p:cNvPicPr>
          <p:nvPr/>
        </p:nvPicPr>
        <p:blipFill rotWithShape="1">
          <a:blip r:embed="rId2">
            <a:extLst>
              <a:ext uri="{28A0092B-C50C-407E-A947-70E740481C1C}">
                <a14:useLocalDpi xmlns:a14="http://schemas.microsoft.com/office/drawing/2010/main" val="0"/>
              </a:ext>
            </a:extLst>
          </a:blip>
          <a:srcRect b="15625"/>
          <a:stretch/>
        </p:blipFill>
        <p:spPr>
          <a:xfrm>
            <a:off x="0" y="0"/>
            <a:ext cx="12192000" cy="6858000"/>
          </a:xfrm>
          <a:prstGeom prst="rect">
            <a:avLst/>
          </a:prstGeom>
        </p:spPr>
      </p:pic>
      <p:sp>
        <p:nvSpPr>
          <p:cNvPr id="8" name="Rechthoek 7">
            <a:extLst>
              <a:ext uri="{FF2B5EF4-FFF2-40B4-BE49-F238E27FC236}">
                <a16:creationId xmlns:a16="http://schemas.microsoft.com/office/drawing/2014/main" id="{CFCA12C6-111C-476C-9E06-873C91DA3A83}"/>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FE675981-9B86-4854-98D0-6E0AD7258245}"/>
              </a:ext>
            </a:extLst>
          </p:cNvPr>
          <p:cNvSpPr txBox="1"/>
          <p:nvPr/>
        </p:nvSpPr>
        <p:spPr>
          <a:xfrm>
            <a:off x="114300" y="2778908"/>
            <a:ext cx="6858000" cy="954107"/>
          </a:xfrm>
          <a:prstGeom prst="rect">
            <a:avLst/>
          </a:prstGeom>
          <a:noFill/>
        </p:spPr>
        <p:txBody>
          <a:bodyPr wrap="square" rtlCol="0">
            <a:spAutoFit/>
          </a:bodyPr>
          <a:lstStyle/>
          <a:p>
            <a:pPr algn="ctr"/>
            <a:r>
              <a:rPr lang="nl-BE" sz="2800" dirty="0">
                <a:solidFill>
                  <a:schemeClr val="bg1"/>
                </a:solidFill>
                <a:latin typeface="Goudy Stout" panose="0202090407030B020401" pitchFamily="18" charset="0"/>
              </a:rPr>
              <a:t>Wegen naar nieuwe kansen</a:t>
            </a:r>
          </a:p>
        </p:txBody>
      </p:sp>
      <p:sp>
        <p:nvSpPr>
          <p:cNvPr id="7" name="Rechthoek 6">
            <a:extLst>
              <a:ext uri="{FF2B5EF4-FFF2-40B4-BE49-F238E27FC236}">
                <a16:creationId xmlns:a16="http://schemas.microsoft.com/office/drawing/2014/main" id="{734ACCCA-0488-4F2B-B3D3-D6D8794C8752}"/>
              </a:ext>
            </a:extLst>
          </p:cNvPr>
          <p:cNvSpPr/>
          <p:nvPr/>
        </p:nvSpPr>
        <p:spPr>
          <a:xfrm>
            <a:off x="6096000" y="5554912"/>
            <a:ext cx="6286500" cy="736227"/>
          </a:xfrm>
          <a:prstGeom prst="rect">
            <a:avLst/>
          </a:prstGeom>
        </p:spPr>
        <p:txBody>
          <a:bodyPr wrap="square">
            <a:spAutoFit/>
          </a:bodyPr>
          <a:lstStyle/>
          <a:p>
            <a:pPr algn="ctr">
              <a:lnSpc>
                <a:spcPct val="107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Leidraad bij de preventie van en omgang met regel- en </a:t>
            </a:r>
            <a:r>
              <a:rPr lang="nl-NL" sz="2000" b="1" dirty="0" err="1">
                <a:solidFill>
                  <a:schemeClr val="bg1"/>
                </a:solidFill>
                <a:latin typeface="Arial Black" panose="020B0A04020102020204" pitchFamily="34" charset="0"/>
                <a:ea typeface="Calibri" panose="020F0502020204030204" pitchFamily="34" charset="0"/>
                <a:cs typeface="Arial" panose="020B0604020202020204" pitchFamily="34" charset="0"/>
              </a:rPr>
              <a:t>normovertredend</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gedrag</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7460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242114"/>
            <a:ext cx="10872537" cy="466114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1: Verhoogde 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Indien brede basiszorg niet voldoet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Doel verhoogde zorg: op een pedagogisch verantwoorde manier omgaan met ongewenst gedrag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voorziet visie en beleid op verhoogde 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Leraar spreekt schoolinterne deskundige aan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peilt naar behoeften leerling en ouder(s) en bepaalt hoe de school kan ondersteunen, aanpassingen kan doorvoeren of acties op maat kan opzetten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Dit binnen de reguliere werking en omkadering van de school</a:t>
            </a:r>
          </a:p>
        </p:txBody>
      </p:sp>
    </p:spTree>
    <p:extLst>
      <p:ext uri="{BB962C8B-B14F-4D97-AF65-F5344CB8AC3E}">
        <p14:creationId xmlns:p14="http://schemas.microsoft.com/office/powerpoint/2010/main" val="106786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305178"/>
            <a:ext cx="10872537" cy="373781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1: Verhoogde zorg: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Begeleiding die van het gestelde gedrag een leermoment maakt</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Daarom zet het beleid op verhoogde zorg best in op:</a:t>
            </a:r>
          </a:p>
          <a:p>
            <a:pPr marL="1257300" lvl="2"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Ondersteuning</a:t>
            </a:r>
          </a:p>
          <a:p>
            <a:pPr marL="1257300" lvl="2"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Positieve bekrachtiging</a:t>
            </a:r>
          </a:p>
          <a:p>
            <a:pPr marL="1257300" lvl="2"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 stand houden of herstellen van schoolbinding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Inzet op de leerling &amp; de omgeving: o.a. handelingsbekwaamheid van leraar versterken</a:t>
            </a:r>
          </a:p>
        </p:txBody>
      </p:sp>
    </p:spTree>
    <p:extLst>
      <p:ext uri="{BB962C8B-B14F-4D97-AF65-F5344CB8AC3E}">
        <p14:creationId xmlns:p14="http://schemas.microsoft.com/office/powerpoint/2010/main" val="1831340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65668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147518"/>
            <a:ext cx="10872537" cy="466114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1: Verhoogde zorg: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Ondersteuning vragen?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CLB voor consultatieve leerlingenbegeleiding + ondersteuning leerkrachten in aanpak leerling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PBD bij het ontwikkelen en implementeren van het beleid rond gewenst gedrag bevorderen en hoe proactief omgaan met ongewenst gedrag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Overstap naar fase 2: uitbreiding van zorg?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Dat bepaalt de interne zorgverantwoordelijke tijdig: signalen opvangen en bespreken met directie om te bepalen om melding bij CLB te doen</a:t>
            </a:r>
          </a:p>
        </p:txBody>
      </p:sp>
    </p:spTree>
    <p:extLst>
      <p:ext uri="{BB962C8B-B14F-4D97-AF65-F5344CB8AC3E}">
        <p14:creationId xmlns:p14="http://schemas.microsoft.com/office/powerpoint/2010/main" val="16904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0"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305178"/>
            <a:ext cx="10872537" cy="281448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algn="just">
              <a:lnSpc>
                <a:spcPct val="150000"/>
              </a:lnSpc>
              <a:spcAft>
                <a:spcPts val="0"/>
              </a:spcAft>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457200" indent="-457200" algn="just">
              <a:lnSpc>
                <a:spcPct val="150000"/>
              </a:lnSpc>
              <a:spcAft>
                <a:spcPts val="0"/>
              </a:spcAft>
              <a:buFont typeface="+mj-lt"/>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Concrete hulpvraag</a:t>
            </a:r>
          </a:p>
          <a:p>
            <a:pPr marL="457200" indent="-457200" algn="just">
              <a:lnSpc>
                <a:spcPct val="150000"/>
              </a:lnSpc>
              <a:spcAft>
                <a:spcPts val="0"/>
              </a:spcAft>
              <a:buFont typeface="+mj-lt"/>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Begeleiden en draaischijffunctie</a:t>
            </a:r>
          </a:p>
          <a:p>
            <a:pPr marL="457200" indent="-457200" algn="just">
              <a:lnSpc>
                <a:spcPct val="150000"/>
              </a:lnSpc>
              <a:spcAft>
                <a:spcPts val="0"/>
              </a:spcAft>
              <a:buFont typeface="+mj-lt"/>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Opvolgen van de gedragsverandering(en)</a:t>
            </a:r>
          </a:p>
          <a:p>
            <a:pPr marL="457200" indent="-457200" algn="just">
              <a:lnSpc>
                <a:spcPct val="150000"/>
              </a:lnSpc>
              <a:spcAft>
                <a:spcPts val="0"/>
              </a:spcAft>
              <a:buFont typeface="+mj-lt"/>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Samenwerkingsafspraken tussen school en CLB</a:t>
            </a:r>
            <a:endParaRPr lang="nl-BE" sz="14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48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305178"/>
            <a:ext cx="10872537" cy="281448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marL="457200" indent="-457200" algn="just">
              <a:lnSpc>
                <a:spcPct val="150000"/>
              </a:lnSpc>
              <a:spcAft>
                <a:spcPts val="0"/>
              </a:spcAft>
              <a:buAutoNum type="arabicPeriod"/>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Concrete hulpvraag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Waarbij school voldoende informatie verzamelt over de gestelde gedragsproblemen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 school o.b.v. deze info een hulpvraag formuleert aan het CLB</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 ouders en/of de leerling instemmen met een traject via het CLB</a:t>
            </a:r>
          </a:p>
        </p:txBody>
      </p:sp>
    </p:spTree>
    <p:extLst>
      <p:ext uri="{BB962C8B-B14F-4D97-AF65-F5344CB8AC3E}">
        <p14:creationId xmlns:p14="http://schemas.microsoft.com/office/powerpoint/2010/main" val="2113943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2310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1800678"/>
            <a:ext cx="10872537" cy="5122813"/>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2. Begeleiden en draaischijffunctie</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Noden onduidelijk? Inzicht in situatie krijgen, breed beeld op functioneren en participeren van de leerling in zijn context (klas, school, thuis…)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Op maat werken van de leerling om noden in te vullen, bijkomende ondersteuning voorzien voor leerling, ouder(s) en leraar</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CLB onderneemt a.d.h.v. de beslissingen van de betrokkenen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Indien intensiever traject nodig, dan via draaischijffunctie CLB doorverwijzing: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Schoolexterne interventies, opvoedingsondersteuning, hulpverleningstraject…</a:t>
            </a:r>
          </a:p>
        </p:txBody>
      </p:sp>
    </p:spTree>
    <p:extLst>
      <p:ext uri="{BB962C8B-B14F-4D97-AF65-F5344CB8AC3E}">
        <p14:creationId xmlns:p14="http://schemas.microsoft.com/office/powerpoint/2010/main" val="261516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65668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226348"/>
            <a:ext cx="10872537" cy="466114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3. Opvolgen van de gedragsverandering(en)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Monitoren van gedragsveranderingen en resultaat? Opzetten van op schoolniveau objectieve criteria</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en ouders werken samen naar de gedragsverandering, hiervoor onderhoudt de school een constructief contact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CLB, leerling en ouders zoeken naar positieve en concreet omschreven acties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Informeren van leerkrachten over de afspraken met de leerling en de ouders</a:t>
            </a:r>
            <a:endParaRPr lang="nl-BE" sz="14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785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65668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226348"/>
            <a:ext cx="10872537" cy="3276153"/>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3. Opvolgen van de gedragsverandering(en)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CLB en leerlingenbegeleider leggen focus op wat goed loopt en werkt en hoe ze dat aanwenden in het reduceren van ongewenst gedrag en het aanwenden van oplossingen voor de moeilijkheden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CLB en leerlingenbegeleider werken stapsgewijs en volgens subsidiariteitsprincipe</a:t>
            </a:r>
            <a:endParaRPr lang="nl-BE" sz="14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2679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2: interventie en begeleiding bij ongewenst gedrag</a:t>
            </a:r>
          </a:p>
        </p:txBody>
      </p:sp>
      <p:sp>
        <p:nvSpPr>
          <p:cNvPr id="6" name="Rechthoek 5">
            <a:extLst>
              <a:ext uri="{FF2B5EF4-FFF2-40B4-BE49-F238E27FC236}">
                <a16:creationId xmlns:a16="http://schemas.microsoft.com/office/drawing/2014/main" id="{C69DC3CD-E28D-4E6C-9691-F43599FABC05}"/>
              </a:ext>
            </a:extLst>
          </p:cNvPr>
          <p:cNvSpPr/>
          <p:nvPr/>
        </p:nvSpPr>
        <p:spPr>
          <a:xfrm>
            <a:off x="900361" y="2305178"/>
            <a:ext cx="10872537" cy="2352824"/>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4. Samenwerkingsafspraken tussen school en CLB</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Hoe de school aanmeldt bij CLB</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Hoe en wat er over het leerlingendossier gecommuniceerd wordt</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neemt initiatief</a:t>
            </a:r>
            <a:endParaRPr lang="nl-BE" sz="14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877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167951"/>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53953"/>
            <a:ext cx="10872537" cy="5584477"/>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Een tuchtprocedure moet vooraf besproken worden met de verschillende betrokkenen. We raden ook aan om gedragingen die in aanmerking komen voor tuchtonderzoek vooraf te bepalen.</a:t>
            </a:r>
          </a:p>
          <a:p>
            <a:pPr algn="just">
              <a:lnSpc>
                <a:spcPct val="150000"/>
              </a:lnSpc>
              <a:spcAft>
                <a:spcPts val="0"/>
              </a:spcAft>
            </a:pPr>
            <a:endPar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Als stap 1 en 2 niet leiden tot gedragsverandering richt het gewenste gedrag, kan de school overwegen om een tuchtonderzoek op te starten.</a:t>
            </a:r>
          </a:p>
          <a:p>
            <a:pPr marL="285750" indent="-28575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Vlaamse onderwijsregelgeving volgen</a:t>
            </a:r>
          </a:p>
          <a:p>
            <a:pPr marL="285750" indent="-28575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En visie en ondersteuning binnen het eigen net</a:t>
            </a:r>
          </a:p>
          <a:p>
            <a:pPr marL="285750" indent="-285750" algn="just">
              <a:lnSpc>
                <a:spcPct val="150000"/>
              </a:lnSpc>
              <a:spcAft>
                <a:spcPts val="0"/>
              </a:spcAft>
              <a:buFont typeface="Arial" panose="020B0604020202020204" pitchFamily="34" charset="0"/>
              <a:buChar char="•"/>
            </a:pPr>
            <a:endPar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Bewarende en sanctionerende maatregelen kunnen voor:</a:t>
            </a:r>
          </a:p>
          <a:p>
            <a:pPr marL="285750" indent="-28575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Leerlingen lager onderwijs (n.v.t. op kleuters!!!)</a:t>
            </a: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285750" indent="-28575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Leerlingen secundair onderwijs</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805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8" name="Rechthoek 7">
            <a:extLst>
              <a:ext uri="{FF2B5EF4-FFF2-40B4-BE49-F238E27FC236}">
                <a16:creationId xmlns:a16="http://schemas.microsoft.com/office/drawing/2014/main" id="{6F7B87CE-F60A-4337-B79E-A36B27F6AC7E}"/>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92EB1961-01EC-43AE-BD3D-A8DD9175BF4D}"/>
              </a:ext>
            </a:extLst>
          </p:cNvPr>
          <p:cNvSpPr txBox="1"/>
          <p:nvPr/>
        </p:nvSpPr>
        <p:spPr>
          <a:xfrm>
            <a:off x="900362" y="735518"/>
            <a:ext cx="10391274" cy="584775"/>
          </a:xfrm>
          <a:prstGeom prst="rect">
            <a:avLst/>
          </a:prstGeom>
          <a:noFill/>
        </p:spPr>
        <p:txBody>
          <a:bodyPr wrap="square" rtlCol="0">
            <a:spAutoFit/>
          </a:bodyPr>
          <a:lstStyle/>
          <a:p>
            <a:r>
              <a:rPr lang="nl-BE" sz="3200" dirty="0">
                <a:solidFill>
                  <a:schemeClr val="bg1"/>
                </a:solidFill>
                <a:latin typeface="Goudy Stout" panose="0202090407030B020401" pitchFamily="18" charset="0"/>
              </a:rPr>
              <a:t>Waarom een leidraad?</a:t>
            </a:r>
          </a:p>
        </p:txBody>
      </p:sp>
      <p:sp>
        <p:nvSpPr>
          <p:cNvPr id="7" name="Rechthoek 6">
            <a:extLst>
              <a:ext uri="{FF2B5EF4-FFF2-40B4-BE49-F238E27FC236}">
                <a16:creationId xmlns:a16="http://schemas.microsoft.com/office/drawing/2014/main" id="{CAA69D24-CC38-45DA-9650-C3B12CFDB678}"/>
              </a:ext>
            </a:extLst>
          </p:cNvPr>
          <p:cNvSpPr/>
          <p:nvPr/>
        </p:nvSpPr>
        <p:spPr>
          <a:xfrm>
            <a:off x="1030704" y="1690686"/>
            <a:ext cx="10872537" cy="4199483"/>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Soms komen scholen in contact met leerlingen die probleemgedrag stellen: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Dat kan van voorbijgaande aard zijn = kaderend binnen de puberteit</a:t>
            </a:r>
          </a:p>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Dat kan signaal</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gedrag zijn, waarmee een complexer onderliggend probleem geduid wordt</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We merken dat extreem </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probleemgedrag vaak leidt tot definitieve uitsluitingen. </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De leidraad maakt bespreek</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baar hoe de efficiëntie van een reactiebeleid verhoogd kan worden door te investeren in de kwaliteit van de pedagogische relatie.</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941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4661148"/>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Wanneer tuchtonderzoek opzetten?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Leerling schendt leefregels dermate dat ze een gevaar of ernstige belemmering vormen van het normale onderwijsgebeuren of voor de fysieke of psychische integriteit en veiligheid van de schoolbevolking of van personen waarmee de leerling in aanraking komt tijdens het werkplekleren of uitvoeren van de stage</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Bij tuchtonderzoek wordt onderzocht of een tuchtmaatregel (tijdelijke of definitieve uitsluiting) een aangewezen maatregel is om het gedrag van de leerling bij te stellen.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Dan wordt tuchtdossier aangelegd.</a:t>
            </a:r>
          </a:p>
        </p:txBody>
      </p:sp>
    </p:spTree>
    <p:extLst>
      <p:ext uri="{BB962C8B-B14F-4D97-AF65-F5344CB8AC3E}">
        <p14:creationId xmlns:p14="http://schemas.microsoft.com/office/powerpoint/2010/main" val="87707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5122813"/>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Eerst ALTIJD overwegen om minder ingrijpende maatregel toe te passen!</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SCHOOLREGLEMENT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Maatregelen dat de school in stap 3 kan nemen moeten in het schoolreglement opgenomen staan. Minimaal moet opgenomen staan: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Regels gekoppeld aan tuchtrechtspleging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Mogelijkheid voor ouders om in beroep te gaan tegen een beslissing tot definitieve uitsluiting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Modaliteiten van de beroepsprocedure</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Samenstelling en werking van de beroepscommissie</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 het SO ook: opvangregeling voor leerlingen EN mogelijke schooluitschrijving</a:t>
            </a:r>
          </a:p>
        </p:txBody>
      </p:sp>
    </p:spTree>
    <p:extLst>
      <p:ext uri="{BB962C8B-B14F-4D97-AF65-F5344CB8AC3E}">
        <p14:creationId xmlns:p14="http://schemas.microsoft.com/office/powerpoint/2010/main" val="219366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5122813"/>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PREVENTIEVE SCHORSING = BEWARENDE MAATREGEL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 afwachting van uitspraak over eventuele tijdelijke of definitieve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Uitzonderingsmaatregel en is bewarend om de leefregels te handhaven en om na te kunnen gaan of een tuchtsanctie aangewezen is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Wie kan preventieve schorsing opleggen?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Directeur of zijn afgevaardigde</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Wanneer gaat de preventieve schorsing in?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Kan onmiddellijk na de beslissing ingaan</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verplicht om ouders op de hoogte te brengen van de bewarende maatregel; geen beroep mogelijk door de ouders</a:t>
            </a:r>
          </a:p>
        </p:txBody>
      </p:sp>
    </p:spTree>
    <p:extLst>
      <p:ext uri="{BB962C8B-B14F-4D97-AF65-F5344CB8AC3E}">
        <p14:creationId xmlns:p14="http://schemas.microsoft.com/office/powerpoint/2010/main" val="1440022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136420"/>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2"/>
            <a:ext cx="10872537" cy="5584477"/>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PREVENTIEVE SCHORSING = BEWARENDE MAATREGEL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5 opeenvolgende schooldagen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1x met 5 opeenvolgende schooldagen verlengd *</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VOLTIJD SECUNDAIR</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10 opeenvolgende lesdagen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1x met 10 opeenvolgende lesdagen verlengd *</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DEELTIJDS BEROEPSSECUNDAIR</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14 opeenvolgende kalenderdagen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Max. 1x met 14 opeenvolgende kalenderdagen verlengd *</a:t>
            </a:r>
          </a:p>
          <a:p>
            <a:pPr marL="800100" lvl="1" indent="-342900" algn="just">
              <a:lnSpc>
                <a:spcPct val="150000"/>
              </a:lnSpc>
              <a:buFont typeface="Arial" panose="020B0604020202020204" pitchFamily="34" charset="0"/>
              <a:buChar char="•"/>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lvl="1" algn="just">
              <a:lnSpc>
                <a:spcPct val="150000"/>
              </a:lnSpc>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*indien extra tijd nodig voor tuchtonderzoek</a:t>
            </a:r>
          </a:p>
        </p:txBody>
      </p:sp>
    </p:spTree>
    <p:extLst>
      <p:ext uri="{BB962C8B-B14F-4D97-AF65-F5344CB8AC3E}">
        <p14:creationId xmlns:p14="http://schemas.microsoft.com/office/powerpoint/2010/main" val="2713585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466114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Opvang verplichting door de school</a:t>
            </a:r>
          </a:p>
          <a:p>
            <a:pPr algn="just">
              <a:lnSpc>
                <a:spcPct val="150000"/>
              </a:lnSpc>
              <a:spcAft>
                <a:spcPts val="0"/>
              </a:spcAft>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SECUNDAIR ONDERWIJS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beslist of leerling aanwezig moet zijn op school tijdens preventieve schorsing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Indien niet verplicht door school, kunnen ouders gemotiveerde vraag stellen tot opvang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kan hier al dan niet op ingaan, niet op ingaan = schriftelijk en gemotiveerde weigering aan ouders</a:t>
            </a:r>
          </a:p>
        </p:txBody>
      </p:sp>
    </p:spTree>
    <p:extLst>
      <p:ext uri="{BB962C8B-B14F-4D97-AF65-F5344CB8AC3E}">
        <p14:creationId xmlns:p14="http://schemas.microsoft.com/office/powerpoint/2010/main" val="3389819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1891159"/>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Taak CLB</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Begeleiding van de preventief geschorste leerling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Actie ondernemen gericht op remediëring, ondersteuning en sensibilisering</a:t>
            </a:r>
          </a:p>
        </p:txBody>
      </p:sp>
    </p:spTree>
    <p:extLst>
      <p:ext uri="{BB962C8B-B14F-4D97-AF65-F5344CB8AC3E}">
        <p14:creationId xmlns:p14="http://schemas.microsoft.com/office/powerpoint/2010/main" val="2929978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183718"/>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69720"/>
            <a:ext cx="10872537" cy="5584477"/>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TUCHTONDERZOEK EN TUCHTDOSSIER</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ODERWIJS: advies van klassenraad inwinnen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en SECUNDAIR: bij idee om definitieve uitsluiting op te leggen moet de klassenraad uitgebreid worden met vertegenwoordiger van CLB die een adviserende stem heeft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brengt ouders schriftelijk op de hoogte van intentie tot nemen tuchtmaatregel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motiveert elke genomen beslissing schriftelijk</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Voor ingaan tuchtmaatregel brengt school ouders schriftelijk op de hoogte van beslissing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Tuchtstraf moet in overeenstemming zijn met ernst feiten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Ouders hebben inzage in tuchtdossier van hun kind</a:t>
            </a:r>
          </a:p>
        </p:txBody>
      </p:sp>
    </p:spTree>
    <p:extLst>
      <p:ext uri="{BB962C8B-B14F-4D97-AF65-F5344CB8AC3E}">
        <p14:creationId xmlns:p14="http://schemas.microsoft.com/office/powerpoint/2010/main" val="4220610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495847"/>
            <a:ext cx="10872537" cy="3276153"/>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Tuchtdossier en – maatregel niet overdraagbaar naar nieuwe school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Tuchtmaatregel kan niet voor groep leerlingen uitgesproken worden, telkens individueel</a:t>
            </a:r>
          </a:p>
          <a:p>
            <a:pPr marL="342900" indent="-342900" algn="just">
              <a:lnSpc>
                <a:spcPct val="150000"/>
              </a:lnSpc>
              <a:spcAft>
                <a:spcPts val="0"/>
              </a:spcAft>
              <a:buFont typeface="Arial" panose="020B0604020202020204" pitchFamily="34" charset="0"/>
              <a:buChar char="•"/>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2 tuchtmaatregelen:</a:t>
            </a:r>
          </a:p>
          <a:p>
            <a:pPr marL="914400" lvl="1" indent="-457200" algn="just">
              <a:lnSpc>
                <a:spcPct val="150000"/>
              </a:lnSpc>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Tijdelijke uitsluiting</a:t>
            </a:r>
          </a:p>
          <a:p>
            <a:pPr marL="914400" lvl="1" indent="-457200" algn="just">
              <a:lnSpc>
                <a:spcPct val="150000"/>
              </a:lnSpc>
              <a:buAutoNum type="arabicPeriod"/>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Definitieve uitsluiting</a:t>
            </a:r>
          </a:p>
        </p:txBody>
      </p:sp>
    </p:spTree>
    <p:extLst>
      <p:ext uri="{BB962C8B-B14F-4D97-AF65-F5344CB8AC3E}">
        <p14:creationId xmlns:p14="http://schemas.microsoft.com/office/powerpoint/2010/main" val="2271764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4"/>
            <a:ext cx="10872537" cy="5584477"/>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TIJDELIJKE UITSLUITING</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tuchtmaatregel waarbij recht v/d leerling ontnomen wordt om gedurende een afgebakende periode deel te nemen aan les- en gelijkgestelde onderwijsactiviteiten (met inbegrip van evaluatiemomenten)</a:t>
            </a:r>
          </a:p>
          <a:p>
            <a:pPr algn="just">
              <a:lnSpc>
                <a:spcPct val="150000"/>
              </a:lnSpc>
              <a:spcAft>
                <a:spcPts val="0"/>
              </a:spcAft>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Mag geen ernstige nadelige effecten hebben op het afwerken van het lesprogramma, daarom maximumduur voor tijdelijke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 min. 1 schooldag en max. 15 opeenvolgende schooldagen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VOLTIJDS SECUNDAIR: min. 1 lesdag en max. 15 opeenvolgende lesdagen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DEELTIJDS BEROEPSSECUNDAIR: min. 1 kalenderdag en max. 21 opeenvolgende kalenderdagen</a:t>
            </a:r>
          </a:p>
        </p:txBody>
      </p:sp>
    </p:spTree>
    <p:extLst>
      <p:ext uri="{BB962C8B-B14F-4D97-AF65-F5344CB8AC3E}">
        <p14:creationId xmlns:p14="http://schemas.microsoft.com/office/powerpoint/2010/main" val="3417797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4"/>
            <a:ext cx="10872537" cy="5584477"/>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TIJDELIJKE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Kan niet verlengd worden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Principes slide 26 van toepassing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 school voorziet in opvang, tenzij school schriftelijk aan ouders motiveert waarom opvang niet haalbaar is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SECUNDAIR: school beslist of leerling aanwezig moet zijn (zie slide 24)</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KAN beroepsmogelijkheid voorzien tegen tijdelijke uitsluiting, MAAR IS HIERTOE NIET VERPLICHT!</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LAGERE SCHOOL: dan school verplicht om in schriftelijke mededeling en motivatie aan ouders bepalingen hierover uit schoolreglement op te nemen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Geen zo’n bepaling voor SECUNDAIR  </a:t>
            </a:r>
          </a:p>
        </p:txBody>
      </p:sp>
    </p:spTree>
    <p:extLst>
      <p:ext uri="{BB962C8B-B14F-4D97-AF65-F5344CB8AC3E}">
        <p14:creationId xmlns:p14="http://schemas.microsoft.com/office/powerpoint/2010/main" val="164022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8" name="Rechthoek 7">
            <a:extLst>
              <a:ext uri="{FF2B5EF4-FFF2-40B4-BE49-F238E27FC236}">
                <a16:creationId xmlns:a16="http://schemas.microsoft.com/office/drawing/2014/main" id="{6F7B87CE-F60A-4337-B79E-A36B27F6AC7E}"/>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92EB1961-01EC-43AE-BD3D-A8DD9175BF4D}"/>
              </a:ext>
            </a:extLst>
          </p:cNvPr>
          <p:cNvSpPr txBox="1"/>
          <p:nvPr/>
        </p:nvSpPr>
        <p:spPr>
          <a:xfrm>
            <a:off x="900362" y="735518"/>
            <a:ext cx="10391274" cy="584775"/>
          </a:xfrm>
          <a:prstGeom prst="rect">
            <a:avLst/>
          </a:prstGeom>
          <a:noFill/>
        </p:spPr>
        <p:txBody>
          <a:bodyPr wrap="square" rtlCol="0">
            <a:spAutoFit/>
          </a:bodyPr>
          <a:lstStyle/>
          <a:p>
            <a:r>
              <a:rPr lang="nl-BE" sz="3200" dirty="0">
                <a:solidFill>
                  <a:schemeClr val="bg1"/>
                </a:solidFill>
                <a:latin typeface="Goudy Stout" panose="0202090407030B020401" pitchFamily="18" charset="0"/>
              </a:rPr>
              <a:t>Waarom een leidraad?</a:t>
            </a:r>
          </a:p>
        </p:txBody>
      </p:sp>
      <p:sp>
        <p:nvSpPr>
          <p:cNvPr id="7" name="Rechthoek 6">
            <a:extLst>
              <a:ext uri="{FF2B5EF4-FFF2-40B4-BE49-F238E27FC236}">
                <a16:creationId xmlns:a16="http://schemas.microsoft.com/office/drawing/2014/main" id="{CAA69D24-CC38-45DA-9650-C3B12CFDB678}"/>
              </a:ext>
            </a:extLst>
          </p:cNvPr>
          <p:cNvSpPr/>
          <p:nvPr/>
        </p:nvSpPr>
        <p:spPr>
          <a:xfrm>
            <a:off x="1030704" y="1690686"/>
            <a:ext cx="10872537" cy="2352824"/>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 leidraad dient als inspiratie en ondersteuning voor:</a:t>
            </a:r>
          </a:p>
          <a:p>
            <a:pPr marL="285750" indent="-28575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Scholen</a:t>
            </a:r>
          </a:p>
          <a:p>
            <a:pPr marL="285750" indent="-28575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CLB-medewerkers</a:t>
            </a:r>
          </a:p>
          <a:p>
            <a:pPr marL="285750" indent="-28575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Pedagogisch begeleiders</a:t>
            </a:r>
          </a:p>
          <a:p>
            <a:pPr marL="285750" indent="-28575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LOP-deskundigen</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4846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1891159"/>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Taak CLB</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Begeleiding van de preventief geschorste leerling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Actie ondernemen gericht op remediëring, ondersteuning en sensibilisering</a:t>
            </a:r>
          </a:p>
        </p:txBody>
      </p:sp>
    </p:spTree>
    <p:extLst>
      <p:ext uri="{BB962C8B-B14F-4D97-AF65-F5344CB8AC3E}">
        <p14:creationId xmlns:p14="http://schemas.microsoft.com/office/powerpoint/2010/main" val="3999919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495847"/>
            <a:ext cx="10872537" cy="5122813"/>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tuchtmaatregel waarbij leerling het recht ontnomen wordt om deel te nemen aan les- en gelijkgestelde onderwijsactiviteiten (met inbegrip van evaluatiemomenten).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Bijzonder ingrijpend!</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Schoolbestuur kan inschrijving weigeren in school waar leerling het lopende, het vorige of het jaar daarvoor werd uitgeschreven omwille van definitieve uitsluiting (dus van nu tot en met 2 jaar na datum)</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GEWOON SECUNDAIR: draagkracht onder druk, kan weigeren na overleg en goedkeuring binnen het LOP, kan enkel indien weigeringsgrond conform de door het LOP bepaalde criteria is</a:t>
            </a:r>
          </a:p>
        </p:txBody>
      </p:sp>
    </p:spTree>
    <p:extLst>
      <p:ext uri="{BB962C8B-B14F-4D97-AF65-F5344CB8AC3E}">
        <p14:creationId xmlns:p14="http://schemas.microsoft.com/office/powerpoint/2010/main" val="3328109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495847"/>
            <a:ext cx="10872537" cy="4661148"/>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Collectieve definitieve uitsluitingen is niet toegestaan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 school voorziet in opvang, tenzij zie slide 24</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SECUNDAIR ONDERWIJS: school beslist of leerling opgevangen wordt, zie slide 24</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Regels van tuchtprocedure, -onderzoek en -dossier van toepassing (slide 26) </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Advies van klassenraad moet verplicht ingeroepen worden + personeelslid van begeleidend CLB met adviesbevoegdheid</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Advies klassenraad moet opgenomen worden in tuchtdossier leerling</a:t>
            </a:r>
          </a:p>
        </p:txBody>
      </p:sp>
    </p:spTree>
    <p:extLst>
      <p:ext uri="{BB962C8B-B14F-4D97-AF65-F5344CB8AC3E}">
        <p14:creationId xmlns:p14="http://schemas.microsoft.com/office/powerpoint/2010/main" val="2491485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499033"/>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685035"/>
            <a:ext cx="10872537" cy="1891159"/>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Taak CLB</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Begeleiding van de preventief geschorste leerling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Actie ondernemen gericht op remediëring, ondersteuning en sensibilisering</a:t>
            </a:r>
          </a:p>
        </p:txBody>
      </p:sp>
      <p:sp>
        <p:nvSpPr>
          <p:cNvPr id="8" name="Rechthoek 7">
            <a:extLst>
              <a:ext uri="{FF2B5EF4-FFF2-40B4-BE49-F238E27FC236}">
                <a16:creationId xmlns:a16="http://schemas.microsoft.com/office/drawing/2014/main" id="{D735F3E3-17C0-447F-8375-915144CB671C}"/>
              </a:ext>
            </a:extLst>
          </p:cNvPr>
          <p:cNvSpPr/>
          <p:nvPr/>
        </p:nvSpPr>
        <p:spPr>
          <a:xfrm>
            <a:off x="1160079" y="4073804"/>
            <a:ext cx="10632117" cy="1891159"/>
          </a:xfrm>
          <a:prstGeom prst="rect">
            <a:avLst/>
          </a:prstGeom>
          <a:solidFill>
            <a:srgbClr val="9CB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Rechthoek 8">
            <a:extLst>
              <a:ext uri="{FF2B5EF4-FFF2-40B4-BE49-F238E27FC236}">
                <a16:creationId xmlns:a16="http://schemas.microsoft.com/office/drawing/2014/main" id="{16CB1C38-53DE-470B-92F9-D2A95AB3829C}"/>
              </a:ext>
            </a:extLst>
          </p:cNvPr>
          <p:cNvSpPr/>
          <p:nvPr/>
        </p:nvSpPr>
        <p:spPr>
          <a:xfrm>
            <a:off x="1344228" y="4551724"/>
            <a:ext cx="9820418" cy="1208729"/>
          </a:xfrm>
          <a:prstGeom prst="rect">
            <a:avLst/>
          </a:prstGeom>
        </p:spPr>
        <p:txBody>
          <a:bodyPr wrap="square">
            <a:spAutoFit/>
          </a:bodyPr>
          <a:lstStyle/>
          <a:p>
            <a:pPr lvl="0" algn="just">
              <a:lnSpc>
                <a:spcPct val="125000"/>
              </a:lnSpc>
              <a:spcAft>
                <a:spcPts val="0"/>
              </a:spcAft>
            </a:pPr>
            <a:r>
              <a:rPr lang="nl-BE" sz="20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Een definitieve uitsluiting maar (nog) niet uitgeschreven regelmatige leerling komt op het einde van het schooljaar in aanmerking voor evaluatie en studiebekrachtiging.</a:t>
            </a:r>
          </a:p>
        </p:txBody>
      </p:sp>
      <p:sp>
        <p:nvSpPr>
          <p:cNvPr id="10" name="Tekstvak 9">
            <a:extLst>
              <a:ext uri="{FF2B5EF4-FFF2-40B4-BE49-F238E27FC236}">
                <a16:creationId xmlns:a16="http://schemas.microsoft.com/office/drawing/2014/main" id="{A1F65A37-8B4D-4945-83D4-487EE84E3FEF}"/>
              </a:ext>
            </a:extLst>
          </p:cNvPr>
          <p:cNvSpPr txBox="1"/>
          <p:nvPr/>
        </p:nvSpPr>
        <p:spPr>
          <a:xfrm>
            <a:off x="1344229" y="4151614"/>
            <a:ext cx="3967035" cy="400110"/>
          </a:xfrm>
          <a:prstGeom prst="rect">
            <a:avLst/>
          </a:prstGeom>
          <a:noFill/>
        </p:spPr>
        <p:txBody>
          <a:bodyPr wrap="square" rtlCol="0">
            <a:spAutoFit/>
          </a:bodyPr>
          <a:lstStyle/>
          <a:p>
            <a:r>
              <a:rPr lang="nl-BE" sz="2000" dirty="0">
                <a:solidFill>
                  <a:schemeClr val="bg1"/>
                </a:solidFill>
                <a:latin typeface="Arial Black" panose="020B0A04020102020204" pitchFamily="34" charset="0"/>
              </a:rPr>
              <a:t>MERK OP!</a:t>
            </a:r>
          </a:p>
        </p:txBody>
      </p:sp>
    </p:spTree>
    <p:extLst>
      <p:ext uri="{BB962C8B-B14F-4D97-AF65-F5344CB8AC3E}">
        <p14:creationId xmlns:p14="http://schemas.microsoft.com/office/powerpoint/2010/main" val="2710332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136422"/>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054402"/>
            <a:ext cx="10872537" cy="5866221"/>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LAGER ONDERWIJS: leerling wordt uitgeschreven op ogenblik dat leerling in andere school is ingeschreven en uiterlijk 1 maand na de schriftelijke kennisgeving van de definitieve uitsluiting; vakantieperiodes niet inbegrepen in deze maand</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SECUNDAIR ONDERWIJS: kan onmiddellijk ingaan OF op het einde van het schooljaar. Pas uitschrijving, indien leerling in andere school is ingeschreven</a:t>
            </a:r>
          </a:p>
          <a:p>
            <a:pPr marL="800100" lvl="1" indent="-342900" algn="just">
              <a:lnSpc>
                <a:spcPct val="150000"/>
              </a:lnSpc>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TENZIJ</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t>
            </a:r>
          </a:p>
          <a:p>
            <a:pPr marL="1257300" lvl="2" indent="-342900" algn="just">
              <a:lnSpc>
                <a:spcPct val="150000"/>
              </a:lnSpc>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Als ouders blijk geven van manifeste onwil om op aanbod van schoolverandering in te gaan</a:t>
            </a:r>
          </a:p>
          <a:p>
            <a:pPr marL="1257300" lvl="2" indent="-342900" algn="just">
              <a:lnSpc>
                <a:spcPct val="150000"/>
              </a:lnSpc>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Vanaf 10</a:t>
            </a:r>
            <a:r>
              <a:rPr lang="nl-NL" b="1" baseline="30000" dirty="0">
                <a:solidFill>
                  <a:schemeClr val="bg1"/>
                </a:solidFill>
                <a:latin typeface="Arial Black" panose="020B0A04020102020204" pitchFamily="34" charset="0"/>
                <a:ea typeface="Calibri" panose="020F0502020204030204" pitchFamily="34" charset="0"/>
                <a:cs typeface="Arial" panose="020B0604020202020204" pitchFamily="34" charset="0"/>
              </a:rPr>
              <a:t>e</a:t>
            </a: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 lesdag die volgt op de definitieve uitsluiting en na ingestelde beroepsprocedure is afgerond (als die er is) bij niet-leerplichtige leerlingen </a:t>
            </a:r>
          </a:p>
        </p:txBody>
      </p:sp>
    </p:spTree>
    <p:extLst>
      <p:ext uri="{BB962C8B-B14F-4D97-AF65-F5344CB8AC3E}">
        <p14:creationId xmlns:p14="http://schemas.microsoft.com/office/powerpoint/2010/main" val="141813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1"/>
            <a:ext cx="10872537" cy="3276153"/>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die uitsluit moet samen met leerling en CLB zoeken naar nieuwe school, rekening houdend met criteria:</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Afstand school t.o.v. verblijfplaats leerling; </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hetzelfde onderwijsnet; </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dezelfde opleiding.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Leerling en ouders moeten ook initiatief nemen om school te zoeken</a:t>
            </a:r>
          </a:p>
        </p:txBody>
      </p:sp>
    </p:spTree>
    <p:extLst>
      <p:ext uri="{BB962C8B-B14F-4D97-AF65-F5344CB8AC3E}">
        <p14:creationId xmlns:p14="http://schemas.microsoft.com/office/powerpoint/2010/main" val="788459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1"/>
            <a:ext cx="10872537" cy="5584477"/>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 BEROEP</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moet ouders schriftelijk verwijzen naar mogelijkheid tot beroep en bijhorende procedure</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moet redelijke en haalbare termijnen hanteren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Beroepsprocedure omvat minimaal:</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Ouders beroep instellen bij schoolbestuur door gedateerd en ondertekend verzoekschrift dat ten minste voorwerp van beroep met feitelijke omschrijving en motivering omvat; overtuigingstukken mogen</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Beroep wordt behandeld door beroepscommissie</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Resultaat van beroepscommissie wordt binnen bepaald termijn in schoolreglement schriftelijk overgemaakt aan ouders; indien school termijn overschrijdt -&gt; definitieve uitsluiting nietig</a:t>
            </a:r>
          </a:p>
        </p:txBody>
      </p:sp>
    </p:spTree>
    <p:extLst>
      <p:ext uri="{BB962C8B-B14F-4D97-AF65-F5344CB8AC3E}">
        <p14:creationId xmlns:p14="http://schemas.microsoft.com/office/powerpoint/2010/main" val="3899310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309845"/>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3: een zorgzame tuchtprocedure</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322421"/>
            <a:ext cx="10872537" cy="5122813"/>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DEFINITIEVE UITSLUITING: BEROEP</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Beroep door beroepscommissie leidt tot:</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Hetzij de gemotiveerde afwijzing van het beroep op grond van niet ontvankelijkheid</a:t>
            </a:r>
          </a:p>
          <a:p>
            <a:pPr marL="1257300" lvl="2"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Termijnen uit schoolreglement voor indienen beroep overschreden;</a:t>
            </a:r>
          </a:p>
          <a:p>
            <a:pPr marL="1257300" lvl="2"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Beroep voldoet niet aan vormvereisten uit schoolreglement.</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Hetzij de bevestiging van de definitieve uitsluiting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Hetzij de vernietiging van de definitieve uitsluiting</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Schoolbestuur moet beslissing van beroepscommissie aanvaarden</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Pas na schoolintern beroep uit te putten, kunnen ouders ook bevoegd rechtscollege aanwenden</a:t>
            </a:r>
          </a:p>
        </p:txBody>
      </p:sp>
    </p:spTree>
    <p:extLst>
      <p:ext uri="{BB962C8B-B14F-4D97-AF65-F5344CB8AC3E}">
        <p14:creationId xmlns:p14="http://schemas.microsoft.com/office/powerpoint/2010/main" val="2861341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4: warme overdracht en onthaal in nieuwe setting</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2354654"/>
            <a:ext cx="10872537" cy="4199483"/>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Warme overdracht start bij advies door klassenraad: in kaart brengen van info voor nieuwe school als advies definitieve uitsluiting is</a:t>
            </a:r>
          </a:p>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Perspectiefgesprek voeren als leerlingenbegeleider of CLB</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Info in kaart brengen voor overdracht naar nieuwe school</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Welke info moet doorgegeven worden: overdracht voor die gegevens die betrekking hebben op de onderwijsloopbaan van de leerling</a:t>
            </a:r>
          </a:p>
          <a:p>
            <a:pPr marL="800100" lvl="1"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Welke info niet: wat betrekking heeft op schending leefregels</a:t>
            </a:r>
          </a:p>
          <a:p>
            <a:pPr marL="342900" indent="-342900" algn="just">
              <a:lnSpc>
                <a:spcPct val="150000"/>
              </a:lnSpc>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maakt overdrachtsfiche in overleg met leerling en ouders en zoekt actief naar nieuwe school samen met leerling, ouders en CLB</a:t>
            </a:r>
          </a:p>
        </p:txBody>
      </p:sp>
    </p:spTree>
    <p:extLst>
      <p:ext uri="{BB962C8B-B14F-4D97-AF65-F5344CB8AC3E}">
        <p14:creationId xmlns:p14="http://schemas.microsoft.com/office/powerpoint/2010/main" val="2598406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4: warme overdracht en onthaal in nieuwe setting</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2354654"/>
            <a:ext cx="10872537" cy="3276153"/>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Rol CLB</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Info toevoegen aan overdrachtsfiche in overleg met leerling en ouders</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Informeert leerling en ouders over regelgeving inschrijvingsrecht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Helpen zoeken naar nieuwe school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Dialoog tussen CLB-medewerkers oude en nieuwe school</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Nagaan of een bijkomend ondersteuningstraject nodig is voor de leerling in de nieuwe school</a:t>
            </a:r>
          </a:p>
        </p:txBody>
      </p:sp>
    </p:spTree>
    <p:extLst>
      <p:ext uri="{BB962C8B-B14F-4D97-AF65-F5344CB8AC3E}">
        <p14:creationId xmlns:p14="http://schemas.microsoft.com/office/powerpoint/2010/main" val="384096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8" name="Rechthoek 7">
            <a:extLst>
              <a:ext uri="{FF2B5EF4-FFF2-40B4-BE49-F238E27FC236}">
                <a16:creationId xmlns:a16="http://schemas.microsoft.com/office/drawing/2014/main" id="{6F7B87CE-F60A-4337-B79E-A36B27F6AC7E}"/>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92EB1961-01EC-43AE-BD3D-A8DD9175BF4D}"/>
              </a:ext>
            </a:extLst>
          </p:cNvPr>
          <p:cNvSpPr txBox="1"/>
          <p:nvPr/>
        </p:nvSpPr>
        <p:spPr>
          <a:xfrm>
            <a:off x="900362" y="735518"/>
            <a:ext cx="10391274" cy="584775"/>
          </a:xfrm>
          <a:prstGeom prst="rect">
            <a:avLst/>
          </a:prstGeom>
          <a:noFill/>
        </p:spPr>
        <p:txBody>
          <a:bodyPr wrap="square" rtlCol="0">
            <a:spAutoFit/>
          </a:bodyPr>
          <a:lstStyle/>
          <a:p>
            <a:r>
              <a:rPr lang="nl-BE" sz="3200" dirty="0">
                <a:solidFill>
                  <a:schemeClr val="bg1"/>
                </a:solidFill>
                <a:latin typeface="Goudy Stout" panose="0202090407030B020401" pitchFamily="18" charset="0"/>
              </a:rPr>
              <a:t>deze leidraad biedt je…</a:t>
            </a:r>
          </a:p>
        </p:txBody>
      </p:sp>
      <p:sp>
        <p:nvSpPr>
          <p:cNvPr id="7" name="Rechthoek 6">
            <a:extLst>
              <a:ext uri="{FF2B5EF4-FFF2-40B4-BE49-F238E27FC236}">
                <a16:creationId xmlns:a16="http://schemas.microsoft.com/office/drawing/2014/main" id="{CAA69D24-CC38-45DA-9650-C3B12CFDB678}"/>
              </a:ext>
            </a:extLst>
          </p:cNvPr>
          <p:cNvSpPr/>
          <p:nvPr/>
        </p:nvSpPr>
        <p:spPr>
          <a:xfrm>
            <a:off x="1030704" y="1690686"/>
            <a:ext cx="10872537" cy="2814488"/>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Een stapsgewijze aanpak van omgaan met ongewenst gedrag: van preventie tot compensatie</a:t>
            </a:r>
          </a:p>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Een rolverheldering inzake de aanpak van omgaan met ongewenst gedrag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Een werkinstrument om afspraken te maken met de betrokken actoren</a:t>
            </a:r>
          </a:p>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Een samenvatting van het regelgevend kader over maatregelen bij het schenden van leefregels </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 stap 3</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3759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4: warme overdracht en onthaal in nieuwe setting</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2354654"/>
            <a:ext cx="10872537" cy="4296561"/>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Onthaal in nieuwe setting</a:t>
            </a: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Concrete afspraken maken om opstart leerling te faciliteren (onthaalbeleid)</a:t>
            </a:r>
          </a:p>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Weigering</a:t>
            </a:r>
            <a:endPar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Indien geen plaats in school naar keuze: toepassing document ‘mededeling van niet-gerealiseerde inschrijving’ door die school en binnen 4 kalenderdagen bezorgen aan leerling, ouders en betrokken LOP-deskundige</a:t>
            </a: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Schoolbestuur kan inschrijving weigeren bij draagkracht onder druk, indien overleg en goedkeuring met LOP, beoordelingsgrond minstens:</a:t>
            </a: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Aantal indicatorleerlingen, aantal leerlingen met begeleidingsdossier, aantal eerder ingeschreven leerlingen omwille van uitsluiting in dat schooljaar</a:t>
            </a:r>
          </a:p>
        </p:txBody>
      </p:sp>
    </p:spTree>
    <p:extLst>
      <p:ext uri="{BB962C8B-B14F-4D97-AF65-F5344CB8AC3E}">
        <p14:creationId xmlns:p14="http://schemas.microsoft.com/office/powerpoint/2010/main" val="1772016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569660"/>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4: warme overdracht en onthaal in nieuwe setting</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2354654"/>
            <a:ext cx="10872537" cy="2588401"/>
          </a:xfrm>
          <a:prstGeom prst="rect">
            <a:avLst/>
          </a:prstGeom>
        </p:spPr>
        <p:txBody>
          <a:bodyPr wrap="square">
            <a:spAutoFit/>
          </a:bodyPr>
          <a:lstStyle/>
          <a:p>
            <a:pPr algn="just">
              <a:lnSpc>
                <a:spcPct val="150000"/>
              </a:lnSpc>
              <a:spcAft>
                <a:spcPts val="0"/>
              </a:spcAft>
            </a:pPr>
            <a:r>
              <a:rPr lang="nl-NL" sz="2000" b="1" dirty="0">
                <a:solidFill>
                  <a:schemeClr val="accent1">
                    <a:lumMod val="60000"/>
                    <a:lumOff val="40000"/>
                  </a:schemeClr>
                </a:solidFill>
                <a:latin typeface="Arial Black" panose="020B0A04020102020204" pitchFamily="34" charset="0"/>
                <a:ea typeface="Calibri" panose="020F0502020204030204" pitchFamily="34" charset="0"/>
                <a:cs typeface="Arial" panose="020B0604020202020204" pitchFamily="34" charset="0"/>
              </a:rPr>
              <a:t>Weigering</a:t>
            </a:r>
            <a:endPar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LOP geen consensus over principes en procedures? Dan kan geen enkele school in dat LOP-gebied elders uitgesloten leerlingen weigeren</a:t>
            </a: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Bij niet-gerealiseerde inschrijving zal LOP automatisch een bemiddelingstaak opnemen</a:t>
            </a:r>
          </a:p>
          <a:p>
            <a:pPr marL="342900" indent="-342900" algn="just">
              <a:lnSpc>
                <a:spcPct val="150000"/>
              </a:lnSpc>
              <a:spcAft>
                <a:spcPts val="0"/>
              </a:spcAft>
              <a:buFont typeface="Arial" panose="020B0604020202020204" pitchFamily="34" charset="0"/>
              <a:buChar char="•"/>
            </a:pPr>
            <a:r>
              <a:rPr lang="nl-NL" b="1" dirty="0">
                <a:solidFill>
                  <a:schemeClr val="bg1"/>
                </a:solidFill>
                <a:latin typeface="Arial Black" panose="020B0A04020102020204" pitchFamily="34" charset="0"/>
                <a:ea typeface="Calibri" panose="020F0502020204030204" pitchFamily="34" charset="0"/>
                <a:cs typeface="Arial" panose="020B0604020202020204" pitchFamily="34" charset="0"/>
              </a:rPr>
              <a:t>Scholen buiten LOP-gebied kunnen deze weigeringsgrond niet inroepen</a:t>
            </a:r>
          </a:p>
        </p:txBody>
      </p:sp>
    </p:spTree>
    <p:extLst>
      <p:ext uri="{BB962C8B-B14F-4D97-AF65-F5344CB8AC3E}">
        <p14:creationId xmlns:p14="http://schemas.microsoft.com/office/powerpoint/2010/main" val="174892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5CACCF87-488A-44D7-8869-F64FBBDD04E5}"/>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325BCF52-9E44-4AA8-AD99-F47A6ED13DA4}"/>
              </a:ext>
            </a:extLst>
          </p:cNvPr>
          <p:cNvSpPr txBox="1"/>
          <p:nvPr/>
        </p:nvSpPr>
        <p:spPr>
          <a:xfrm>
            <a:off x="900362" y="735518"/>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Verbindend schoolklimaat</a:t>
            </a:r>
          </a:p>
        </p:txBody>
      </p:sp>
      <p:sp>
        <p:nvSpPr>
          <p:cNvPr id="6" name="Rechthoek 5">
            <a:extLst>
              <a:ext uri="{FF2B5EF4-FFF2-40B4-BE49-F238E27FC236}">
                <a16:creationId xmlns:a16="http://schemas.microsoft.com/office/drawing/2014/main" id="{1A868248-ECE9-4126-BE67-94A492C77994}"/>
              </a:ext>
            </a:extLst>
          </p:cNvPr>
          <p:cNvSpPr/>
          <p:nvPr/>
        </p:nvSpPr>
        <p:spPr>
          <a:xfrm>
            <a:off x="1030704" y="1921520"/>
            <a:ext cx="10872537" cy="4661148"/>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In een verbindend schoolklimaat staan de relaties centraal.</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De school richt zich op het bouwen, behouden en versterken van relaties omdat relaties de basis zijn voor een gemotiveerd en prod</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uctief leerproces op school en in de klas.</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Daarnaast is de school ook ambitieus in de leerdoelen die gesteld worden t.a.v. de leerling op maat van zijn/haar kunnen en interesses.</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Een gedisciplineerde en veeleisende aanpak op academisch vlak gecombineerd met een responsieve aanpak, noemen we een </a:t>
            </a:r>
            <a:r>
              <a:rPr lang="nl-NL" sz="2000" b="1" dirty="0" err="1">
                <a:solidFill>
                  <a:schemeClr val="bg1"/>
                </a:solidFill>
                <a:latin typeface="Arial Black" panose="020B0A04020102020204" pitchFamily="34" charset="0"/>
                <a:ea typeface="Calibri" panose="020F0502020204030204" pitchFamily="34" charset="0"/>
                <a:cs typeface="Arial" panose="020B0604020202020204" pitchFamily="34" charset="0"/>
              </a:rPr>
              <a:t>autoritatief</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schoolklimaat. </a:t>
            </a: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Vlaams onderzoek toont aan dat dit schoolklimaat spijbelen kan voorkomen en reduceren.</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759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5CACCF87-488A-44D7-8869-F64FBBDD04E5}"/>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325BCF52-9E44-4AA8-AD99-F47A6ED13DA4}"/>
              </a:ext>
            </a:extLst>
          </p:cNvPr>
          <p:cNvSpPr txBox="1"/>
          <p:nvPr/>
        </p:nvSpPr>
        <p:spPr>
          <a:xfrm>
            <a:off x="900362" y="735518"/>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Verbindend schoolklimaat</a:t>
            </a:r>
          </a:p>
        </p:txBody>
      </p:sp>
      <p:sp>
        <p:nvSpPr>
          <p:cNvPr id="6" name="Rechthoek 5">
            <a:extLst>
              <a:ext uri="{FF2B5EF4-FFF2-40B4-BE49-F238E27FC236}">
                <a16:creationId xmlns:a16="http://schemas.microsoft.com/office/drawing/2014/main" id="{1A868248-ECE9-4126-BE67-94A492C77994}"/>
              </a:ext>
            </a:extLst>
          </p:cNvPr>
          <p:cNvSpPr/>
          <p:nvPr/>
        </p:nvSpPr>
        <p:spPr>
          <a:xfrm>
            <a:off x="1030704" y="1761100"/>
            <a:ext cx="10872537" cy="5122813"/>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Omgaan met conflicten in een verbindend schoolklimaat: sociale discipline matrix</a:t>
            </a:r>
          </a:p>
          <a:p>
            <a:pPr algn="just">
              <a:lnSpc>
                <a:spcPct val="150000"/>
              </a:lnSpc>
              <a:spcAft>
                <a:spcPts val="0"/>
              </a:spcAft>
            </a:pPr>
            <a:endPar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Herstellen:</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Hoge mate van controle</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Hoge mate van steun en </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Samen op zoek naar</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oplossingen voor conflict</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Dader neemt verantwoorde-</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a:t>
            </a:r>
            <a:r>
              <a:rPr lang="nl-NL" sz="2000" b="1" dirty="0" err="1">
                <a:solidFill>
                  <a:schemeClr val="bg1"/>
                </a:solidFill>
                <a:latin typeface="Arial Black" panose="020B0A04020102020204" pitchFamily="34" charset="0"/>
                <a:ea typeface="Calibri" panose="020F0502020204030204" pitchFamily="34" charset="0"/>
                <a:cs typeface="Arial" panose="020B0604020202020204" pitchFamily="34" charset="0"/>
              </a:rPr>
              <a:t>lijkheid</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 op</a:t>
            </a:r>
          </a:p>
        </p:txBody>
      </p:sp>
      <p:sp>
        <p:nvSpPr>
          <p:cNvPr id="25" name="Rechthoek 24">
            <a:extLst>
              <a:ext uri="{FF2B5EF4-FFF2-40B4-BE49-F238E27FC236}">
                <a16:creationId xmlns:a16="http://schemas.microsoft.com/office/drawing/2014/main" id="{D0A42DFE-FA1C-4C37-8639-C58ED0FFE7BD}"/>
              </a:ext>
            </a:extLst>
          </p:cNvPr>
          <p:cNvSpPr/>
          <p:nvPr/>
        </p:nvSpPr>
        <p:spPr>
          <a:xfrm>
            <a:off x="5422231" y="2548255"/>
            <a:ext cx="6069057" cy="3912390"/>
          </a:xfrm>
          <a:prstGeom prst="rect">
            <a:avLst/>
          </a:prstGeom>
          <a:solidFill>
            <a:schemeClr val="bg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grpSp>
        <p:nvGrpSpPr>
          <p:cNvPr id="8" name="Groep 7">
            <a:extLst>
              <a:ext uri="{FF2B5EF4-FFF2-40B4-BE49-F238E27FC236}">
                <a16:creationId xmlns:a16="http://schemas.microsoft.com/office/drawing/2014/main" id="{B858F094-42BC-46DF-BA58-9134F7D43B40}"/>
              </a:ext>
            </a:extLst>
          </p:cNvPr>
          <p:cNvGrpSpPr/>
          <p:nvPr/>
        </p:nvGrpSpPr>
        <p:grpSpPr>
          <a:xfrm>
            <a:off x="4315327" y="2759242"/>
            <a:ext cx="8244305" cy="3712601"/>
            <a:chOff x="1958978" y="7039665"/>
            <a:chExt cx="5508620" cy="2721545"/>
          </a:xfrm>
        </p:grpSpPr>
        <p:grpSp>
          <p:nvGrpSpPr>
            <p:cNvPr id="9" name="Groep 8">
              <a:extLst>
                <a:ext uri="{FF2B5EF4-FFF2-40B4-BE49-F238E27FC236}">
                  <a16:creationId xmlns:a16="http://schemas.microsoft.com/office/drawing/2014/main" id="{F158C189-95BA-4C74-9829-2F398BDE2BB0}"/>
                </a:ext>
              </a:extLst>
            </p:cNvPr>
            <p:cNvGrpSpPr/>
            <p:nvPr/>
          </p:nvGrpSpPr>
          <p:grpSpPr>
            <a:xfrm>
              <a:off x="3429000" y="7053128"/>
              <a:ext cx="2933700" cy="2336800"/>
              <a:chOff x="3429000" y="7053128"/>
              <a:chExt cx="2933700" cy="2336800"/>
            </a:xfrm>
          </p:grpSpPr>
          <p:sp>
            <p:nvSpPr>
              <p:cNvPr id="15" name="Rechthoek 14">
                <a:extLst>
                  <a:ext uri="{FF2B5EF4-FFF2-40B4-BE49-F238E27FC236}">
                    <a16:creationId xmlns:a16="http://schemas.microsoft.com/office/drawing/2014/main" id="{F724E0C7-B7FB-491D-BF64-EAC0BA627330}"/>
                  </a:ext>
                </a:extLst>
              </p:cNvPr>
              <p:cNvSpPr/>
              <p:nvPr/>
            </p:nvSpPr>
            <p:spPr>
              <a:xfrm>
                <a:off x="4870449" y="7065064"/>
                <a:ext cx="1489733" cy="1164535"/>
              </a:xfrm>
              <a:prstGeom prst="rect">
                <a:avLst/>
              </a:prstGeom>
              <a:solidFill>
                <a:srgbClr val="9CB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grpSp>
            <p:nvGrpSpPr>
              <p:cNvPr id="16" name="Groep 15">
                <a:extLst>
                  <a:ext uri="{FF2B5EF4-FFF2-40B4-BE49-F238E27FC236}">
                    <a16:creationId xmlns:a16="http://schemas.microsoft.com/office/drawing/2014/main" id="{640B59BD-C191-4FA5-8A9E-97743FC2D5BF}"/>
                  </a:ext>
                </a:extLst>
              </p:cNvPr>
              <p:cNvGrpSpPr/>
              <p:nvPr/>
            </p:nvGrpSpPr>
            <p:grpSpPr>
              <a:xfrm>
                <a:off x="3429000" y="7053128"/>
                <a:ext cx="2933700" cy="2336800"/>
                <a:chOff x="3429000" y="7053128"/>
                <a:chExt cx="2933700" cy="2336800"/>
              </a:xfrm>
            </p:grpSpPr>
            <p:grpSp>
              <p:nvGrpSpPr>
                <p:cNvPr id="17" name="Groep 16">
                  <a:extLst>
                    <a:ext uri="{FF2B5EF4-FFF2-40B4-BE49-F238E27FC236}">
                      <a16:creationId xmlns:a16="http://schemas.microsoft.com/office/drawing/2014/main" id="{26F5F33A-D0CE-4298-B384-EE806BC5A9F4}"/>
                    </a:ext>
                  </a:extLst>
                </p:cNvPr>
                <p:cNvGrpSpPr/>
                <p:nvPr/>
              </p:nvGrpSpPr>
              <p:grpSpPr>
                <a:xfrm>
                  <a:off x="3429000" y="7053128"/>
                  <a:ext cx="2933700" cy="2336800"/>
                  <a:chOff x="3429000" y="7053128"/>
                  <a:chExt cx="2933700" cy="2336800"/>
                </a:xfrm>
              </p:grpSpPr>
              <p:sp>
                <p:nvSpPr>
                  <p:cNvPr id="22" name="Rechthoek 21">
                    <a:extLst>
                      <a:ext uri="{FF2B5EF4-FFF2-40B4-BE49-F238E27FC236}">
                        <a16:creationId xmlns:a16="http://schemas.microsoft.com/office/drawing/2014/main" id="{E2A34EB0-1E7A-4DE9-97A0-7AE5B82C8071}"/>
                      </a:ext>
                    </a:extLst>
                  </p:cNvPr>
                  <p:cNvSpPr/>
                  <p:nvPr/>
                </p:nvSpPr>
                <p:spPr>
                  <a:xfrm>
                    <a:off x="3429000" y="7053128"/>
                    <a:ext cx="2933700" cy="2336800"/>
                  </a:xfrm>
                  <a:prstGeom prst="rect">
                    <a:avLst/>
                  </a:prstGeom>
                  <a:no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cxnSp>
                <p:nvCxnSpPr>
                  <p:cNvPr id="23" name="Rechte verbindingslijn 22">
                    <a:extLst>
                      <a:ext uri="{FF2B5EF4-FFF2-40B4-BE49-F238E27FC236}">
                        <a16:creationId xmlns:a16="http://schemas.microsoft.com/office/drawing/2014/main" id="{88A9FBDB-D31C-4026-8AFD-DE330519641F}"/>
                      </a:ext>
                    </a:extLst>
                  </p:cNvPr>
                  <p:cNvCxnSpPr>
                    <a:stCxn id="22" idx="1"/>
                    <a:endCxn id="22" idx="3"/>
                  </p:cNvCxnSpPr>
                  <p:nvPr/>
                </p:nvCxnSpPr>
                <p:spPr>
                  <a:xfrm>
                    <a:off x="3429000" y="8221528"/>
                    <a:ext cx="2933700"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a:extLst>
                      <a:ext uri="{FF2B5EF4-FFF2-40B4-BE49-F238E27FC236}">
                        <a16:creationId xmlns:a16="http://schemas.microsoft.com/office/drawing/2014/main" id="{4B38F6BC-77D3-4EC5-996A-6EFBBD6144BC}"/>
                      </a:ext>
                    </a:extLst>
                  </p:cNvPr>
                  <p:cNvCxnSpPr>
                    <a:cxnSpLocks/>
                  </p:cNvCxnSpPr>
                  <p:nvPr/>
                </p:nvCxnSpPr>
                <p:spPr>
                  <a:xfrm>
                    <a:off x="4857750" y="7053128"/>
                    <a:ext cx="0" cy="233680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8" name="Tekstvak 17">
                  <a:extLst>
                    <a:ext uri="{FF2B5EF4-FFF2-40B4-BE49-F238E27FC236}">
                      <a16:creationId xmlns:a16="http://schemas.microsoft.com/office/drawing/2014/main" id="{EEF73DBE-1B6A-4FF8-A542-9518AB6365AB}"/>
                    </a:ext>
                  </a:extLst>
                </p:cNvPr>
                <p:cNvSpPr txBox="1"/>
                <p:nvPr/>
              </p:nvSpPr>
              <p:spPr>
                <a:xfrm>
                  <a:off x="3479804" y="7070630"/>
                  <a:ext cx="1365243" cy="1107996"/>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Weinig steun en veel controle</a:t>
                  </a:r>
                </a:p>
                <a:p>
                  <a:pPr algn="ctr"/>
                  <a:r>
                    <a:rPr lang="nl-BE" sz="1100" b="1" dirty="0">
                      <a:solidFill>
                        <a:schemeClr val="accent1">
                          <a:lumMod val="50000"/>
                        </a:schemeClr>
                      </a:solidFill>
                      <a:latin typeface="Arial" panose="020B0604020202020204" pitchFamily="34" charset="0"/>
                      <a:cs typeface="Arial" panose="020B0604020202020204" pitchFamily="34" charset="0"/>
                    </a:rPr>
                    <a:t>DISCIPLINEREN/BESTRAFFEN</a:t>
                  </a:r>
                </a:p>
                <a:p>
                  <a:pPr algn="ctr"/>
                  <a:r>
                    <a:rPr lang="nl-BE" sz="1100" dirty="0">
                      <a:solidFill>
                        <a:schemeClr val="accent1">
                          <a:lumMod val="50000"/>
                        </a:schemeClr>
                      </a:solidFill>
                      <a:latin typeface="Arial" panose="020B0604020202020204" pitchFamily="34" charset="0"/>
                      <a:cs typeface="Arial" panose="020B0604020202020204" pitchFamily="34" charset="0"/>
                    </a:rPr>
                    <a:t>Autoritair, stigmatiserend</a:t>
                  </a:r>
                </a:p>
              </p:txBody>
            </p:sp>
            <p:sp>
              <p:nvSpPr>
                <p:cNvPr id="19" name="Tekstvak 18">
                  <a:extLst>
                    <a:ext uri="{FF2B5EF4-FFF2-40B4-BE49-F238E27FC236}">
                      <a16:creationId xmlns:a16="http://schemas.microsoft.com/office/drawing/2014/main" id="{4F010A48-FCC6-4ACE-B671-1E47CEDE63B8}"/>
                    </a:ext>
                  </a:extLst>
                </p:cNvPr>
                <p:cNvSpPr txBox="1"/>
                <p:nvPr/>
              </p:nvSpPr>
              <p:spPr>
                <a:xfrm>
                  <a:off x="3467104" y="8327930"/>
                  <a:ext cx="1441446" cy="938719"/>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Weinig steun en weinig controle</a:t>
                  </a:r>
                </a:p>
                <a:p>
                  <a:pPr algn="ctr"/>
                  <a:r>
                    <a:rPr lang="nl-BE" sz="1100" b="1" dirty="0">
                      <a:solidFill>
                        <a:schemeClr val="accent1">
                          <a:lumMod val="50000"/>
                        </a:schemeClr>
                      </a:solidFill>
                      <a:latin typeface="Arial" panose="020B0604020202020204" pitchFamily="34" charset="0"/>
                      <a:cs typeface="Arial" panose="020B0604020202020204" pitchFamily="34" charset="0"/>
                    </a:rPr>
                    <a:t>VERWAARLOZING</a:t>
                  </a:r>
                </a:p>
                <a:p>
                  <a:pPr algn="ctr"/>
                  <a:r>
                    <a:rPr lang="nl-BE" sz="1100" dirty="0">
                      <a:solidFill>
                        <a:schemeClr val="accent1">
                          <a:lumMod val="50000"/>
                        </a:schemeClr>
                      </a:solidFill>
                      <a:latin typeface="Arial" panose="020B0604020202020204" pitchFamily="34" charset="0"/>
                      <a:cs typeface="Arial" panose="020B0604020202020204" pitchFamily="34" charset="0"/>
                    </a:rPr>
                    <a:t>Onverschillig, passief</a:t>
                  </a:r>
                </a:p>
              </p:txBody>
            </p:sp>
            <p:sp>
              <p:nvSpPr>
                <p:cNvPr id="20" name="Tekstvak 19">
                  <a:extLst>
                    <a:ext uri="{FF2B5EF4-FFF2-40B4-BE49-F238E27FC236}">
                      <a16:creationId xmlns:a16="http://schemas.microsoft.com/office/drawing/2014/main" id="{7DB72397-1E48-4BBF-8A77-136EEC212FF8}"/>
                    </a:ext>
                  </a:extLst>
                </p:cNvPr>
                <p:cNvSpPr txBox="1"/>
                <p:nvPr/>
              </p:nvSpPr>
              <p:spPr>
                <a:xfrm>
                  <a:off x="4921250" y="7159530"/>
                  <a:ext cx="1365243" cy="938719"/>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Veel controle en veel steun</a:t>
                  </a:r>
                </a:p>
                <a:p>
                  <a:pPr algn="ctr"/>
                  <a:r>
                    <a:rPr lang="nl-BE" sz="1100" b="1" dirty="0">
                      <a:solidFill>
                        <a:schemeClr val="accent1">
                          <a:lumMod val="50000"/>
                        </a:schemeClr>
                      </a:solidFill>
                      <a:latin typeface="Arial" panose="020B0604020202020204" pitchFamily="34" charset="0"/>
                      <a:cs typeface="Arial" panose="020B0604020202020204" pitchFamily="34" charset="0"/>
                    </a:rPr>
                    <a:t>HERSTELLEN</a:t>
                  </a:r>
                </a:p>
                <a:p>
                  <a:pPr algn="ctr"/>
                  <a:r>
                    <a:rPr lang="nl-BE" sz="1100" dirty="0">
                      <a:solidFill>
                        <a:schemeClr val="accent1">
                          <a:lumMod val="50000"/>
                        </a:schemeClr>
                      </a:solidFill>
                      <a:latin typeface="Arial" panose="020B0604020202020204" pitchFamily="34" charset="0"/>
                      <a:cs typeface="Arial" panose="020B0604020202020204" pitchFamily="34" charset="0"/>
                    </a:rPr>
                    <a:t>Gezaghebbend, respectvol</a:t>
                  </a:r>
                </a:p>
              </p:txBody>
            </p:sp>
            <p:sp>
              <p:nvSpPr>
                <p:cNvPr id="21" name="Tekstvak 20">
                  <a:extLst>
                    <a:ext uri="{FF2B5EF4-FFF2-40B4-BE49-F238E27FC236}">
                      <a16:creationId xmlns:a16="http://schemas.microsoft.com/office/drawing/2014/main" id="{166215DA-E6F6-459C-A88C-1D187A23875A}"/>
                    </a:ext>
                  </a:extLst>
                </p:cNvPr>
                <p:cNvSpPr txBox="1"/>
                <p:nvPr/>
              </p:nvSpPr>
              <p:spPr>
                <a:xfrm>
                  <a:off x="4945385" y="8234228"/>
                  <a:ext cx="1353816" cy="1107996"/>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Weinig controle en veel steun</a:t>
                  </a:r>
                </a:p>
                <a:p>
                  <a:pPr algn="ctr"/>
                  <a:r>
                    <a:rPr lang="nl-BE" sz="1100" b="1" dirty="0">
                      <a:solidFill>
                        <a:schemeClr val="accent1">
                          <a:lumMod val="50000"/>
                        </a:schemeClr>
                      </a:solidFill>
                      <a:latin typeface="Arial" panose="020B0604020202020204" pitchFamily="34" charset="0"/>
                      <a:cs typeface="Arial" panose="020B0604020202020204" pitchFamily="34" charset="0"/>
                    </a:rPr>
                    <a:t>TOELATEN/</a:t>
                  </a:r>
                </a:p>
                <a:p>
                  <a:pPr algn="ctr"/>
                  <a:r>
                    <a:rPr lang="nl-BE" sz="1100" b="1" dirty="0">
                      <a:solidFill>
                        <a:schemeClr val="accent1">
                          <a:lumMod val="50000"/>
                        </a:schemeClr>
                      </a:solidFill>
                      <a:latin typeface="Arial" panose="020B0604020202020204" pitchFamily="34" charset="0"/>
                      <a:cs typeface="Arial" panose="020B0604020202020204" pitchFamily="34" charset="0"/>
                    </a:rPr>
                    <a:t>GEDOGEN</a:t>
                  </a:r>
                </a:p>
                <a:p>
                  <a:pPr algn="ctr"/>
                  <a:r>
                    <a:rPr lang="nl-BE" sz="1100" dirty="0">
                      <a:solidFill>
                        <a:schemeClr val="accent1">
                          <a:lumMod val="50000"/>
                        </a:schemeClr>
                      </a:solidFill>
                      <a:latin typeface="Arial" panose="020B0604020202020204" pitchFamily="34" charset="0"/>
                      <a:cs typeface="Arial" panose="020B0604020202020204" pitchFamily="34" charset="0"/>
                    </a:rPr>
                    <a:t>Niet eisend, bemoederen</a:t>
                  </a:r>
                </a:p>
              </p:txBody>
            </p:sp>
          </p:grpSp>
        </p:grpSp>
        <p:sp>
          <p:nvSpPr>
            <p:cNvPr id="10" name="Tekstvak 9">
              <a:extLst>
                <a:ext uri="{FF2B5EF4-FFF2-40B4-BE49-F238E27FC236}">
                  <a16:creationId xmlns:a16="http://schemas.microsoft.com/office/drawing/2014/main" id="{6F41AE35-C19F-461E-A704-BD8EDFC0989A}"/>
                </a:ext>
              </a:extLst>
            </p:cNvPr>
            <p:cNvSpPr txBox="1"/>
            <p:nvPr/>
          </p:nvSpPr>
          <p:spPr>
            <a:xfrm>
              <a:off x="3752851" y="9499600"/>
              <a:ext cx="2209797" cy="261610"/>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Mate van zorg, steun</a:t>
              </a:r>
            </a:p>
          </p:txBody>
        </p:sp>
        <p:sp>
          <p:nvSpPr>
            <p:cNvPr id="11" name="Tekstvak 10">
              <a:extLst>
                <a:ext uri="{FF2B5EF4-FFF2-40B4-BE49-F238E27FC236}">
                  <a16:creationId xmlns:a16="http://schemas.microsoft.com/office/drawing/2014/main" id="{BBFDF006-0819-4144-98DF-7D85A2BF654F}"/>
                </a:ext>
              </a:extLst>
            </p:cNvPr>
            <p:cNvSpPr txBox="1"/>
            <p:nvPr/>
          </p:nvSpPr>
          <p:spPr>
            <a:xfrm rot="16200000">
              <a:off x="2068847" y="8090433"/>
              <a:ext cx="2209797" cy="261610"/>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Mate van controle</a:t>
              </a:r>
            </a:p>
          </p:txBody>
        </p:sp>
        <p:sp>
          <p:nvSpPr>
            <p:cNvPr id="12" name="Tekstvak 11">
              <a:extLst>
                <a:ext uri="{FF2B5EF4-FFF2-40B4-BE49-F238E27FC236}">
                  <a16:creationId xmlns:a16="http://schemas.microsoft.com/office/drawing/2014/main" id="{1996E100-82FA-411E-8F53-06A5DFC60047}"/>
                </a:ext>
              </a:extLst>
            </p:cNvPr>
            <p:cNvSpPr txBox="1"/>
            <p:nvPr/>
          </p:nvSpPr>
          <p:spPr>
            <a:xfrm>
              <a:off x="2038351" y="9492349"/>
              <a:ext cx="2209797" cy="261610"/>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LAAG</a:t>
              </a:r>
            </a:p>
          </p:txBody>
        </p:sp>
        <p:sp>
          <p:nvSpPr>
            <p:cNvPr id="13" name="Tekstvak 12">
              <a:extLst>
                <a:ext uri="{FF2B5EF4-FFF2-40B4-BE49-F238E27FC236}">
                  <a16:creationId xmlns:a16="http://schemas.microsoft.com/office/drawing/2014/main" id="{EFAD3E33-0091-4735-8CBA-314DDE44E720}"/>
                </a:ext>
              </a:extLst>
            </p:cNvPr>
            <p:cNvSpPr txBox="1"/>
            <p:nvPr/>
          </p:nvSpPr>
          <p:spPr>
            <a:xfrm>
              <a:off x="5257801" y="9488903"/>
              <a:ext cx="2209797" cy="261610"/>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HOOG</a:t>
              </a:r>
            </a:p>
          </p:txBody>
        </p:sp>
        <p:sp>
          <p:nvSpPr>
            <p:cNvPr id="14" name="Tekstvak 13">
              <a:extLst>
                <a:ext uri="{FF2B5EF4-FFF2-40B4-BE49-F238E27FC236}">
                  <a16:creationId xmlns:a16="http://schemas.microsoft.com/office/drawing/2014/main" id="{D79E242B-19A6-414B-B13F-EFCD1DE50107}"/>
                </a:ext>
              </a:extLst>
            </p:cNvPr>
            <p:cNvSpPr txBox="1"/>
            <p:nvPr/>
          </p:nvSpPr>
          <p:spPr>
            <a:xfrm>
              <a:off x="1958978" y="7039665"/>
              <a:ext cx="2209797" cy="261610"/>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HOOG</a:t>
              </a:r>
            </a:p>
          </p:txBody>
        </p:sp>
      </p:grpSp>
    </p:spTree>
    <p:extLst>
      <p:ext uri="{BB962C8B-B14F-4D97-AF65-F5344CB8AC3E}">
        <p14:creationId xmlns:p14="http://schemas.microsoft.com/office/powerpoint/2010/main" val="295231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8" name="Rechthoek 7">
            <a:extLst>
              <a:ext uri="{FF2B5EF4-FFF2-40B4-BE49-F238E27FC236}">
                <a16:creationId xmlns:a16="http://schemas.microsoft.com/office/drawing/2014/main" id="{07768CF9-876E-4306-B698-B610021A1014}"/>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92EB1961-01EC-43AE-BD3D-A8DD9175BF4D}"/>
              </a:ext>
            </a:extLst>
          </p:cNvPr>
          <p:cNvSpPr txBox="1"/>
          <p:nvPr/>
        </p:nvSpPr>
        <p:spPr>
          <a:xfrm>
            <a:off x="900362" y="735518"/>
            <a:ext cx="10391274" cy="584775"/>
          </a:xfrm>
          <a:prstGeom prst="rect">
            <a:avLst/>
          </a:prstGeom>
          <a:noFill/>
        </p:spPr>
        <p:txBody>
          <a:bodyPr wrap="square" rtlCol="0">
            <a:spAutoFit/>
          </a:bodyPr>
          <a:lstStyle/>
          <a:p>
            <a:r>
              <a:rPr lang="nl-BE" sz="3200" dirty="0" err="1">
                <a:solidFill>
                  <a:schemeClr val="bg1"/>
                </a:solidFill>
                <a:latin typeface="Goudy Stout" panose="0202090407030B020401" pitchFamily="18" charset="0"/>
              </a:rPr>
              <a:t>OpBOUW</a:t>
            </a:r>
            <a:r>
              <a:rPr lang="nl-BE" sz="3200" dirty="0">
                <a:solidFill>
                  <a:schemeClr val="bg1"/>
                </a:solidFill>
                <a:latin typeface="Goudy Stout" panose="0202090407030B020401" pitchFamily="18" charset="0"/>
              </a:rPr>
              <a:t> leidraad</a:t>
            </a:r>
          </a:p>
        </p:txBody>
      </p:sp>
      <p:sp>
        <p:nvSpPr>
          <p:cNvPr id="7" name="Rechthoek 6">
            <a:extLst>
              <a:ext uri="{FF2B5EF4-FFF2-40B4-BE49-F238E27FC236}">
                <a16:creationId xmlns:a16="http://schemas.microsoft.com/office/drawing/2014/main" id="{CAA69D24-CC38-45DA-9650-C3B12CFDB678}"/>
              </a:ext>
            </a:extLst>
          </p:cNvPr>
          <p:cNvSpPr/>
          <p:nvPr/>
        </p:nvSpPr>
        <p:spPr>
          <a:xfrm>
            <a:off x="1030704" y="1690686"/>
            <a:ext cx="10872537" cy="2352824"/>
          </a:xfrm>
          <a:prstGeom prst="rect">
            <a:avLst/>
          </a:prstGeom>
        </p:spPr>
        <p:txBody>
          <a:bodyPr wrap="square">
            <a:spAutoFit/>
          </a:bodyPr>
          <a:lstStyle/>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Verbindend schoolklimaat centraal</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Stap 1: Preventie op fase 0 en 1</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Stap 2: Interventie en begeleiding bij ongewenst gedrag</a:t>
            </a:r>
          </a:p>
          <a:p>
            <a:pPr algn="just">
              <a:lnSpc>
                <a:spcPct val="150000"/>
              </a:lnSpc>
              <a:spcAft>
                <a:spcPts val="0"/>
              </a:spcAft>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Stap 3: Een zorgzame tuchtprocedure</a:t>
            </a:r>
          </a:p>
          <a:p>
            <a:pPr algn="just">
              <a:lnSpc>
                <a:spcPct val="150000"/>
              </a:lnSpc>
              <a:spcAft>
                <a:spcPts val="0"/>
              </a:spcAft>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Stap 4: Warme overdracht en onthaal in nieuwe setting</a:t>
            </a:r>
            <a:endParaRPr lang="nl-BE" sz="1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320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584775"/>
          </a:xfrm>
          <a:prstGeom prst="rect">
            <a:avLst/>
          </a:prstGeom>
          <a:noFill/>
        </p:spPr>
        <p:txBody>
          <a:bodyPr wrap="square" rtlCol="0">
            <a:spAutoFit/>
          </a:bodyPr>
          <a:lstStyle/>
          <a:p>
            <a:r>
              <a:rPr lang="nl-BE" sz="3200" dirty="0">
                <a:solidFill>
                  <a:schemeClr val="bg1"/>
                </a:solidFill>
                <a:latin typeface="Goudy Stout" panose="0202090407030B020401" pitchFamily="18" charset="0"/>
              </a:rPr>
              <a:t>Opbouw leidraad</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921520"/>
            <a:ext cx="10872537" cy="2352824"/>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Vert</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rekt vanuit continuüm op zorg en het decreet leerlingenbegeleiding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0: brede basiszorg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1: verhoogde 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2: uitbreiding van zorg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Fase 3: individueel aangepast curriculum</a:t>
            </a:r>
            <a:endParaRPr lang="nl-BE" sz="14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grpSp>
        <p:nvGrpSpPr>
          <p:cNvPr id="8" name="Groep 7">
            <a:extLst>
              <a:ext uri="{FF2B5EF4-FFF2-40B4-BE49-F238E27FC236}">
                <a16:creationId xmlns:a16="http://schemas.microsoft.com/office/drawing/2014/main" id="{DDE2F6CD-9A3E-4647-9E9B-4DDFF06E0E90}"/>
              </a:ext>
            </a:extLst>
          </p:cNvPr>
          <p:cNvGrpSpPr/>
          <p:nvPr/>
        </p:nvGrpSpPr>
        <p:grpSpPr>
          <a:xfrm>
            <a:off x="9625116" y="4326416"/>
            <a:ext cx="2278125" cy="2278125"/>
            <a:chOff x="5779263" y="1230290"/>
            <a:chExt cx="2278125" cy="2278125"/>
          </a:xfrm>
        </p:grpSpPr>
        <p:grpSp>
          <p:nvGrpSpPr>
            <p:cNvPr id="9" name="Groep 8">
              <a:extLst>
                <a:ext uri="{FF2B5EF4-FFF2-40B4-BE49-F238E27FC236}">
                  <a16:creationId xmlns:a16="http://schemas.microsoft.com/office/drawing/2014/main" id="{6C889198-EE60-48DB-A75F-326A1668CCCA}"/>
                </a:ext>
              </a:extLst>
            </p:cNvPr>
            <p:cNvGrpSpPr/>
            <p:nvPr/>
          </p:nvGrpSpPr>
          <p:grpSpPr>
            <a:xfrm>
              <a:off x="5779263" y="1230290"/>
              <a:ext cx="2278125" cy="2278125"/>
              <a:chOff x="4004436" y="1279443"/>
              <a:chExt cx="2278125" cy="2278125"/>
            </a:xfrm>
          </p:grpSpPr>
          <p:sp>
            <p:nvSpPr>
              <p:cNvPr id="11" name="Ovaal 10">
                <a:extLst>
                  <a:ext uri="{FF2B5EF4-FFF2-40B4-BE49-F238E27FC236}">
                    <a16:creationId xmlns:a16="http://schemas.microsoft.com/office/drawing/2014/main" id="{3B0C5A50-A114-4DCA-A759-5EA9BE0498A6}"/>
                  </a:ext>
                </a:extLst>
              </p:cNvPr>
              <p:cNvSpPr/>
              <p:nvPr/>
            </p:nvSpPr>
            <p:spPr>
              <a:xfrm>
                <a:off x="4004436" y="1279443"/>
                <a:ext cx="2278125" cy="2278125"/>
              </a:xfrm>
              <a:prstGeom prst="ellipse">
                <a:avLst/>
              </a:prstGeom>
              <a:solidFill>
                <a:srgbClr val="9CB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Tekstvak 11">
                <a:extLst>
                  <a:ext uri="{FF2B5EF4-FFF2-40B4-BE49-F238E27FC236}">
                    <a16:creationId xmlns:a16="http://schemas.microsoft.com/office/drawing/2014/main" id="{8822388D-70FF-4B80-AD2D-A3F2015E1827}"/>
                  </a:ext>
                </a:extLst>
              </p:cNvPr>
              <p:cNvSpPr txBox="1"/>
              <p:nvPr/>
            </p:nvSpPr>
            <p:spPr>
              <a:xfrm>
                <a:off x="4324351" y="2327078"/>
                <a:ext cx="1758948" cy="261610"/>
              </a:xfrm>
              <a:prstGeom prst="rect">
                <a:avLst/>
              </a:prstGeom>
              <a:noFill/>
            </p:spPr>
            <p:txBody>
              <a:bodyPr wrap="square" rtlCol="0">
                <a:spAutoFit/>
              </a:bodyPr>
              <a:lstStyle/>
              <a:p>
                <a:r>
                  <a:rPr lang="nl-BE" sz="1100" dirty="0">
                    <a:solidFill>
                      <a:schemeClr val="accent1">
                        <a:lumMod val="50000"/>
                      </a:schemeClr>
                    </a:solidFill>
                    <a:latin typeface="Arial" panose="020B0604020202020204" pitchFamily="34" charset="0"/>
                    <a:cs typeface="Arial" panose="020B0604020202020204" pitchFamily="34" charset="0"/>
                  </a:rPr>
                  <a:t>Fase 1: Verhoogde zorg</a:t>
                </a:r>
              </a:p>
            </p:txBody>
          </p:sp>
          <p:sp>
            <p:nvSpPr>
              <p:cNvPr id="13" name="Tekstvak 12">
                <a:extLst>
                  <a:ext uri="{FF2B5EF4-FFF2-40B4-BE49-F238E27FC236}">
                    <a16:creationId xmlns:a16="http://schemas.microsoft.com/office/drawing/2014/main" id="{FFA37CBA-760B-4A24-90BE-A80D23166BAB}"/>
                  </a:ext>
                </a:extLst>
              </p:cNvPr>
              <p:cNvSpPr txBox="1"/>
              <p:nvPr/>
            </p:nvSpPr>
            <p:spPr>
              <a:xfrm>
                <a:off x="4292602" y="2685220"/>
                <a:ext cx="1758948" cy="261610"/>
              </a:xfrm>
              <a:prstGeom prst="rect">
                <a:avLst/>
              </a:prstGeom>
              <a:noFill/>
            </p:spPr>
            <p:txBody>
              <a:bodyPr wrap="square" rtlCol="0">
                <a:spAutoFit/>
              </a:bodyPr>
              <a:lstStyle/>
              <a:p>
                <a:r>
                  <a:rPr lang="nl-BE" sz="1100" dirty="0">
                    <a:solidFill>
                      <a:schemeClr val="accent1">
                        <a:lumMod val="50000"/>
                      </a:schemeClr>
                    </a:solidFill>
                    <a:latin typeface="Arial" panose="020B0604020202020204" pitchFamily="34" charset="0"/>
                    <a:cs typeface="Arial" panose="020B0604020202020204" pitchFamily="34" charset="0"/>
                  </a:rPr>
                  <a:t>Fase 0: Brede basiszorg</a:t>
                </a:r>
              </a:p>
            </p:txBody>
          </p:sp>
          <p:sp>
            <p:nvSpPr>
              <p:cNvPr id="14" name="Tekstvak 13">
                <a:extLst>
                  <a:ext uri="{FF2B5EF4-FFF2-40B4-BE49-F238E27FC236}">
                    <a16:creationId xmlns:a16="http://schemas.microsoft.com/office/drawing/2014/main" id="{E52E4F33-6E56-4A9F-8D09-0E5507666D0D}"/>
                  </a:ext>
                </a:extLst>
              </p:cNvPr>
              <p:cNvSpPr txBox="1"/>
              <p:nvPr/>
            </p:nvSpPr>
            <p:spPr>
              <a:xfrm>
                <a:off x="4267200" y="2959121"/>
                <a:ext cx="1720850" cy="430887"/>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Visie op leerlingenbegeleiding</a:t>
                </a:r>
              </a:p>
            </p:txBody>
          </p:sp>
          <p:sp>
            <p:nvSpPr>
              <p:cNvPr id="15" name="Tekstvak 14">
                <a:extLst>
                  <a:ext uri="{FF2B5EF4-FFF2-40B4-BE49-F238E27FC236}">
                    <a16:creationId xmlns:a16="http://schemas.microsoft.com/office/drawing/2014/main" id="{CBC7D804-9C4D-4CCF-B95F-C19C661F7852}"/>
                  </a:ext>
                </a:extLst>
              </p:cNvPr>
              <p:cNvSpPr txBox="1"/>
              <p:nvPr/>
            </p:nvSpPr>
            <p:spPr>
              <a:xfrm>
                <a:off x="4657724" y="1524665"/>
                <a:ext cx="971550" cy="261610"/>
              </a:xfrm>
              <a:prstGeom prst="rect">
                <a:avLst/>
              </a:prstGeom>
              <a:noFill/>
            </p:spPr>
            <p:txBody>
              <a:bodyPr wrap="square" rtlCol="0">
                <a:spAutoFit/>
              </a:bodyPr>
              <a:lstStyle/>
              <a:p>
                <a:r>
                  <a:rPr lang="nl-BE" sz="1100" dirty="0">
                    <a:solidFill>
                      <a:schemeClr val="accent1">
                        <a:lumMod val="50000"/>
                      </a:schemeClr>
                    </a:solidFill>
                    <a:latin typeface="Arial" panose="020B0604020202020204" pitchFamily="34" charset="0"/>
                    <a:cs typeface="Arial" panose="020B0604020202020204" pitchFamily="34" charset="0"/>
                  </a:rPr>
                  <a:t>Fase 3: IAC</a:t>
                </a:r>
              </a:p>
            </p:txBody>
          </p:sp>
          <p:sp>
            <p:nvSpPr>
              <p:cNvPr id="16" name="Tekstvak 15">
                <a:extLst>
                  <a:ext uri="{FF2B5EF4-FFF2-40B4-BE49-F238E27FC236}">
                    <a16:creationId xmlns:a16="http://schemas.microsoft.com/office/drawing/2014/main" id="{41B85123-2F46-417D-A16C-DFBE0F799CC8}"/>
                  </a:ext>
                </a:extLst>
              </p:cNvPr>
              <p:cNvSpPr txBox="1"/>
              <p:nvPr/>
            </p:nvSpPr>
            <p:spPr>
              <a:xfrm>
                <a:off x="4327525" y="1875042"/>
                <a:ext cx="1638298" cy="430887"/>
              </a:xfrm>
              <a:prstGeom prst="rect">
                <a:avLst/>
              </a:prstGeom>
              <a:noFill/>
            </p:spPr>
            <p:txBody>
              <a:bodyPr wrap="square" rtlCol="0">
                <a:spAutoFit/>
              </a:bodyPr>
              <a:lstStyle/>
              <a:p>
                <a:pPr algn="ctr"/>
                <a:r>
                  <a:rPr lang="nl-BE" sz="1100" dirty="0">
                    <a:solidFill>
                      <a:schemeClr val="accent1">
                        <a:lumMod val="50000"/>
                      </a:schemeClr>
                    </a:solidFill>
                    <a:latin typeface="Arial" panose="020B0604020202020204" pitchFamily="34" charset="0"/>
                    <a:cs typeface="Arial" panose="020B0604020202020204" pitchFamily="34" charset="0"/>
                  </a:rPr>
                  <a:t>Fase 2: Uitbreiding </a:t>
                </a:r>
              </a:p>
              <a:p>
                <a:pPr algn="ctr"/>
                <a:r>
                  <a:rPr lang="nl-BE" sz="1100" dirty="0">
                    <a:solidFill>
                      <a:schemeClr val="accent1">
                        <a:lumMod val="50000"/>
                      </a:schemeClr>
                    </a:solidFill>
                    <a:latin typeface="Arial" panose="020B0604020202020204" pitchFamily="34" charset="0"/>
                    <a:cs typeface="Arial" panose="020B0604020202020204" pitchFamily="34" charset="0"/>
                  </a:rPr>
                  <a:t>van zorg</a:t>
                </a:r>
              </a:p>
            </p:txBody>
          </p:sp>
        </p:grpSp>
        <p:sp>
          <p:nvSpPr>
            <p:cNvPr id="10" name="Gelijkbenige driehoek 9">
              <a:extLst>
                <a:ext uri="{FF2B5EF4-FFF2-40B4-BE49-F238E27FC236}">
                  <a16:creationId xmlns:a16="http://schemas.microsoft.com/office/drawing/2014/main" id="{B6BE6F6A-A7CD-4C3D-BC8D-858DF54AF83C}"/>
                </a:ext>
              </a:extLst>
            </p:cNvPr>
            <p:cNvSpPr/>
            <p:nvPr/>
          </p:nvSpPr>
          <p:spPr>
            <a:xfrm>
              <a:off x="5984880" y="1237102"/>
              <a:ext cx="1879599" cy="1670873"/>
            </a:xfrm>
            <a:prstGeom prst="triangle">
              <a:avLst>
                <a:gd name="adj" fmla="val 49324"/>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grpSp>
    </p:spTree>
    <p:extLst>
      <p:ext uri="{BB962C8B-B14F-4D97-AF65-F5344CB8AC3E}">
        <p14:creationId xmlns:p14="http://schemas.microsoft.com/office/powerpoint/2010/main" val="2367068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C4AA5C2D-A7E2-44E5-95E9-4B2994FA321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8689" b="31394"/>
          <a:stretch/>
        </p:blipFill>
        <p:spPr>
          <a:xfrm>
            <a:off x="0" y="0"/>
            <a:ext cx="12191999" cy="6858000"/>
          </a:xfrm>
        </p:spPr>
      </p:pic>
      <p:sp>
        <p:nvSpPr>
          <p:cNvPr id="7" name="Rechthoek 6">
            <a:extLst>
              <a:ext uri="{FF2B5EF4-FFF2-40B4-BE49-F238E27FC236}">
                <a16:creationId xmlns:a16="http://schemas.microsoft.com/office/drawing/2014/main" id="{3D758F10-0AD7-42A7-BCBC-9AED7FBDD576}"/>
              </a:ext>
            </a:extLst>
          </p:cNvPr>
          <p:cNvSpPr/>
          <p:nvPr/>
        </p:nvSpPr>
        <p:spPr>
          <a:xfrm>
            <a:off x="-1" y="0"/>
            <a:ext cx="12191999" cy="6858000"/>
          </a:xfrm>
          <a:prstGeom prst="rect">
            <a:avLst/>
          </a:prstGeom>
          <a:solidFill>
            <a:schemeClr val="tx1">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4" name="Tekstvak 3">
            <a:extLst>
              <a:ext uri="{FF2B5EF4-FFF2-40B4-BE49-F238E27FC236}">
                <a16:creationId xmlns:a16="http://schemas.microsoft.com/office/drawing/2014/main" id="{2D51331C-0D5F-48F8-999B-0615C5265CBD}"/>
              </a:ext>
            </a:extLst>
          </p:cNvPr>
          <p:cNvSpPr txBox="1"/>
          <p:nvPr/>
        </p:nvSpPr>
        <p:spPr>
          <a:xfrm>
            <a:off x="900362" y="735518"/>
            <a:ext cx="10391274" cy="1077218"/>
          </a:xfrm>
          <a:prstGeom prst="rect">
            <a:avLst/>
          </a:prstGeom>
          <a:noFill/>
        </p:spPr>
        <p:txBody>
          <a:bodyPr wrap="square" rtlCol="0">
            <a:spAutoFit/>
          </a:bodyPr>
          <a:lstStyle/>
          <a:p>
            <a:r>
              <a:rPr lang="nl-BE" sz="3200" dirty="0">
                <a:solidFill>
                  <a:schemeClr val="bg1"/>
                </a:solidFill>
                <a:latin typeface="Goudy Stout" panose="0202090407030B020401" pitchFamily="18" charset="0"/>
              </a:rPr>
              <a:t>Stap 1: preventie op fase 0 &amp; 1</a:t>
            </a:r>
          </a:p>
        </p:txBody>
      </p:sp>
      <p:sp>
        <p:nvSpPr>
          <p:cNvPr id="6" name="Rechthoek 5">
            <a:extLst>
              <a:ext uri="{FF2B5EF4-FFF2-40B4-BE49-F238E27FC236}">
                <a16:creationId xmlns:a16="http://schemas.microsoft.com/office/drawing/2014/main" id="{C69DC3CD-E28D-4E6C-9691-F43599FABC05}"/>
              </a:ext>
            </a:extLst>
          </p:cNvPr>
          <p:cNvSpPr/>
          <p:nvPr/>
        </p:nvSpPr>
        <p:spPr>
          <a:xfrm>
            <a:off x="1030704" y="1921520"/>
            <a:ext cx="10872537" cy="4384149"/>
          </a:xfrm>
          <a:prstGeom prst="rect">
            <a:avLst/>
          </a:prstGeom>
        </p:spPr>
        <p:txBody>
          <a:bodyPr wrap="square">
            <a:spAutoFit/>
          </a:bodyPr>
          <a:lstStyle/>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Gelijkgezindheid binnen het schoolteam op </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omgang met gedrag: gewenst en ongewenst</a:t>
            </a:r>
          </a:p>
          <a:p>
            <a:pPr marL="342900" indent="-342900" algn="just">
              <a:lnSpc>
                <a:spcPct val="150000"/>
              </a:lnSpc>
              <a:spcAft>
                <a:spcPts val="0"/>
              </a:spcAft>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Pedagogische begeleidingsdiensten bieden kaders om een visie en bijpassend beleid op te </a:t>
            </a: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stellen om gewenst gedrag te bevorderen en proactief om te gaan met ongewenst gedrag</a:t>
            </a:r>
          </a:p>
          <a:p>
            <a:pPr marL="342900" indent="-342900" algn="just">
              <a:lnSpc>
                <a:spcPct val="150000"/>
              </a:lnSpc>
              <a:spcAft>
                <a:spcPts val="0"/>
              </a:spcAft>
              <a:buFont typeface="Arial" panose="020B0604020202020204" pitchFamily="34" charset="0"/>
              <a:buChar char="•"/>
            </a:pPr>
            <a:r>
              <a:rPr lang="nl-NL" sz="2000" b="1" dirty="0">
                <a:solidFill>
                  <a:schemeClr val="bg1"/>
                </a:solidFill>
                <a:latin typeface="Arial Black" panose="020B0A04020102020204" pitchFamily="34" charset="0"/>
                <a:ea typeface="Calibri" panose="020F0502020204030204" pitchFamily="34" charset="0"/>
                <a:cs typeface="Arial" panose="020B0604020202020204" pitchFamily="34" charset="0"/>
              </a:rPr>
              <a:t>School maakt kwaliteitsvol beleid op leerlingenbegeleiding</a:t>
            </a:r>
          </a:p>
          <a:p>
            <a:pPr marL="800100" lvl="1" indent="-342900" algn="just">
              <a:lnSpc>
                <a:spcPct val="150000"/>
              </a:lnSpc>
              <a:buFont typeface="Arial" panose="020B0604020202020204" pitchFamily="34" charset="0"/>
              <a:buChar char="•"/>
            </a:pPr>
            <a:r>
              <a:rPr lang="nl-NL" sz="14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Betrekken CLB en afstemmen met LOP</a:t>
            </a:r>
          </a:p>
          <a:p>
            <a:pPr marL="800100" lvl="1" indent="-342900" algn="just">
              <a:lnSpc>
                <a:spcPct val="150000"/>
              </a:lnSpc>
              <a:buFont typeface="Arial" panose="020B0604020202020204" pitchFamily="34" charset="0"/>
              <a:buChar char="•"/>
            </a:pPr>
            <a:r>
              <a:rPr lang="nl-NL" sz="1400" b="1" dirty="0">
                <a:solidFill>
                  <a:schemeClr val="bg1"/>
                </a:solidFill>
                <a:latin typeface="Arial Black" panose="020B0A04020102020204" pitchFamily="34" charset="0"/>
                <a:ea typeface="Calibri" panose="020F0502020204030204" pitchFamily="34" charset="0"/>
                <a:cs typeface="Arial" panose="020B0604020202020204" pitchFamily="34" charset="0"/>
              </a:rPr>
              <a:t>Ondersteuning vragen PBD en externe partners via o.a. netwerk Samen tegen Schooluitval of NLL</a:t>
            </a:r>
          </a:p>
          <a:p>
            <a:pPr marL="342900" indent="-342900" algn="just">
              <a:lnSpc>
                <a:spcPct val="150000"/>
              </a:lnSpc>
              <a:buFont typeface="Arial" panose="020B0604020202020204" pitchFamily="34" charset="0"/>
              <a:buChar char="•"/>
            </a:pPr>
            <a:r>
              <a:rPr lang="nl-NL" sz="2000" b="1"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School licht het team, de leerlingen en de ouders in over het beleid en het engagement dat van ieder gevraagd wordt</a:t>
            </a:r>
            <a:endParaRPr lang="nl-BE"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144915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8A6346C845344499370102236F48BE" ma:contentTypeVersion="0" ma:contentTypeDescription="Een nieuw document maken." ma:contentTypeScope="" ma:versionID="f2d7c624fbd5e331f8243f971c1571d0">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5E7BAA-5DFC-4943-9259-9F06B081BE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90A6D16-7DDC-471E-B980-0A879068A45C}">
  <ds:schemaRefs>
    <ds:schemaRef ds:uri="http://schemas.microsoft.com/sharepoint/v3/contenttype/forms"/>
  </ds:schemaRefs>
</ds:datastoreItem>
</file>

<file path=customXml/itemProps3.xml><?xml version="1.0" encoding="utf-8"?>
<ds:datastoreItem xmlns:ds="http://schemas.openxmlformats.org/officeDocument/2006/customXml" ds:itemID="{DF4AF376-FE9B-4EC8-8262-9BC0EC8C5664}">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3989</TotalTime>
  <Words>2813</Words>
  <Application>Microsoft Office PowerPoint</Application>
  <PresentationFormat>Breedbeeld</PresentationFormat>
  <Paragraphs>313</Paragraphs>
  <Slides>41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41</vt:i4>
      </vt:variant>
    </vt:vector>
  </HeadingPairs>
  <TitlesOfParts>
    <vt:vector size="48" baseType="lpstr">
      <vt:lpstr>Arial</vt:lpstr>
      <vt:lpstr>Arial Black</vt:lpstr>
      <vt:lpstr>Calibri</vt:lpstr>
      <vt:lpstr>Calibri Light</vt:lpstr>
      <vt:lpstr>Goudy Stout</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Sarah Neyts</dc:creator>
  <cp:lastModifiedBy>Top Luc</cp:lastModifiedBy>
  <cp:revision>29</cp:revision>
  <dcterms:created xsi:type="dcterms:W3CDTF">2018-11-06T16:56:32Z</dcterms:created>
  <dcterms:modified xsi:type="dcterms:W3CDTF">2019-05-22T08:39:59Z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0x010100EE8A6346C845344499370102236F48BE</vt:lpwstr>
  </property>
</Properties>
</file>